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slideLayouts/slideLayout1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50" r:id="rId6"/>
    <p:sldMasterId id="2147483652" r:id="rId7"/>
    <p:sldMasterId id="2147483654" r:id="rId8"/>
    <p:sldMasterId id="2147483656" r:id="rId9"/>
    <p:sldMasterId id="2147483658" r:id="rId10"/>
    <p:sldMasterId id="2147483660" r:id="rId11"/>
    <p:sldMasterId id="2147483662" r:id="rId12"/>
    <p:sldMasterId id="2147483664" r:id="rId13"/>
    <p:sldMasterId id="2147483666" r:id="rId14"/>
    <p:sldMasterId id="2147483668" r:id="rId15"/>
    <p:sldMasterId id="2147483670" r:id="rId16"/>
    <p:sldMasterId id="2147483672" r:id="rId17"/>
    <p:sldMasterId id="2147483674" r:id="rId18"/>
    <p:sldMasterId id="2147483676" r:id="rId19"/>
    <p:sldMasterId id="2147483678" r:id="rId20"/>
  </p:sldMasterIdLst>
  <p:notesMasterIdLst>
    <p:notesMasterId r:id="rId37"/>
  </p:notesMasterIdLst>
  <p:sldIdLst>
    <p:sldId id="256" r:id="rId21"/>
    <p:sldId id="257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0" r:id="rId35"/>
    <p:sldId id="27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62721"/>
  </p:normalViewPr>
  <p:slideViewPr>
    <p:cSldViewPr snapToGrid="0">
      <p:cViewPr varScale="1">
        <p:scale>
          <a:sx n="69" d="100"/>
          <a:sy n="69" d="100"/>
        </p:scale>
        <p:origin x="23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9.xml"/><Relationship Id="rId18" Type="http://schemas.openxmlformats.org/officeDocument/2006/relationships/slideMaster" Target="slideMasters/slideMaster14.xml"/><Relationship Id="rId26" Type="http://schemas.openxmlformats.org/officeDocument/2006/relationships/slide" Target="slides/slide6.xml"/><Relationship Id="rId39" Type="http://schemas.openxmlformats.org/officeDocument/2006/relationships/viewProps" Target="viewProps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2.xml"/><Relationship Id="rId20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Master" Target="slideMasters/slideMaster11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10" Type="http://schemas.openxmlformats.org/officeDocument/2006/relationships/slideMaster" Target="slideMasters/slideMaster6.xml"/><Relationship Id="rId19" Type="http://schemas.openxmlformats.org/officeDocument/2006/relationships/slideMaster" Target="slideMasters/slideMaster15.xml"/><Relationship Id="rId31" Type="http://schemas.openxmlformats.org/officeDocument/2006/relationships/slide" Target="slides/slide1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Master" Target="slideMasters/slideMaster10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8.xml"/><Relationship Id="rId17" Type="http://schemas.openxmlformats.org/officeDocument/2006/relationships/slideMaster" Target="slideMasters/slideMaster13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E6B731-2E53-ED40-8B7C-65CDD10FABF4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B8F24-3E0D-5B4E-B86D-53B3B6B64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22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veourwildisles.org.uk/cy-gb/landing/schools-resources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Nodyn i athrawon: Mae’r cyflwyniad byr hwn yn caniatáu ichi archwilio cynefinoedd gwahanol Ein Hynysoedd Gwyllt. 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y-GB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Gallwch </a:t>
            </a: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fynd trwy’r cyflwyniad gyda’ch dosbarth mewn un sesiwn, neu ddefnyddio’r sleidiau perthnasol wrth ichi archwilio pob pecyn gweithgaredd sydd ar gael yn </a:t>
            </a:r>
            <a:r>
              <a:rPr lang="cy-GB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Adnoddau i ysgolion | Achub ein Hynysoedd Gwyllt</a:t>
            </a: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Mae ein cwis Archwilio ein Hynysoedd Gwyllt ar gael yno hefyd!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DB8F24-3E0D-5B4E-B86D-53B3B6B641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69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Afancod yw penseiri natur. Maen nhw’n torri coed </a:t>
            </a: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â</a:t>
            </a: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’u dannedd blaen sylweddol ac yn defnyddio canghennau, mwd a chwyn i adeiladu argaeau ar draws afonydd a nentydd. 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y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Roedd afancod yn arfer bod yn gyffredin ledled y DU, ond cawsant eu hela i ddifodiant dros 300 mlynedd yn ôl, yn bennaf am eu ffwr, eu cig a'u 'castorewm', secretiad pêr a ddefnyddir mewn persawr, bwyd a meddyginiaeth. Ailgyflwynwyd nifer fach o afancod i rannau o Gymru, Lloegr a'r Alban yn ddiweddar.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y-GB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Gofynnwch i’r myfyrwyr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 mor hir all afanc ddal ei anadl?  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Ateb: Gall afancod ddal eu hanadl am hyd at 15 o funudau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Gofynnwch i’r myfyrwyr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Beth yw hyd oes arferol afanc gwyllt?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Ateb: Gall afancod gwyllt fyw am fwy na 10 mlynedd.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DB8F24-3E0D-5B4E-B86D-53B3B6B641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385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 cynefinoedd dŵr croyw yn caniatáu i fywyd gwyllt deithio pellteroedd maith trwy wahanol fathau o dirwedd er mwyn cwblhau eu cylchoedd bywyd, ac yn gweithredu fel cludydd gan gludo maetholion a gwaddodion. Ac nid dim ond ar fywyd gwyllt y mae angen dŵr croyw – rydym yn yfed dŵr croyw i aros yn fyw, yn ei ddefnyddio i gadw’n lân, i ddyfrio’r cnydau y dibynnwn ni arnynt, i gynhyrchu ynni ac wrth greu nwyddau o bob math. Mae afonydd yn llwybrau trafnidiaeth, yn darparu pysgod i fwydo pobl ac mae eu gorlifdiroedd yn amddiffynfeydd pwysig rhag llifogydd. Mewn geiriau eraill, ni allem wneud hebddynt!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y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Yn anffodus, mae gweithgareddau pobl yn rhoi pwysau enbyd ar ein cynefinoedd dŵr croyw. Mae cnydau sychedig yn sugno dŵr ac mae llygredd diwydiannol a charthion yn gollwng i’n hafonydd, rydym yn adeiladu ar y cynefinoedd naturiol a chaiff ein systemau afonydd eu rhannu gan goredau ac argaeau.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Gofynnwch i’r myfyrwyr: 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Sut allwn ni helpu ein cynefinoedd dŵr croyw?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Gallai’r syniadau gynnwys: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Gwarchod y cynefinoedd dŵr croyw sydd gennym 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Peidiwch â thaflu sbwriel / cynhaliwch ymgyrch casglu sbwriel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Cefnogi elusennau sy’n gwarchod cynefinoedd dŵr croyw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Peidiwch â gwastraffu dŵr: dylech drwsio tapiau sy’n gollwng, gosod casgenni dŵr i gasglu dŵr glaw.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DB8F24-3E0D-5B4E-B86D-53B3B6B641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7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Gofynnwch y cwestiynau canlynol i’r myfyrwyr:</a:t>
            </a:r>
            <a:b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Beth wyddoch chi am foroedd y DU?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Beth fyddech chi yn ei weld, ei glywed, ei arogleuo, ei deimlo,? ​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Beth fyddech chi’n hoffi ei wneud yn y dirwedd hon?​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Pa fywyd gwyllt allech chi ddod o hyd iddo? 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Moroedd yw 70% o wyneb y blaned ac mae ynddynt fyd cyfan o dan y don. Mae 240,000 o rywogaethau hysbys yn byw yn ein moroedd, ond mae’n bosibl bod miliynau’n fwy heb eu darganfod eto! Mae moroedd y DU yn bwysig yn fyd-eang i lawer o rywogaethau. Mae gwely’r môr yn gartref i amrywiaeth anhygoel o ryfeddodau, gan gynnwys sêr brau, sbyngau, cwrelau, cregyn bylchog a chrancod meddal. Mae dolydd morwellt a fforestydd morwiail yn cynnig meithrinfeydd a lloches i lawer o  rywogaethau. Uwch eu pennau, gallwch weld y pysgodyn mwyaf ond un yn y byd, sef yr heulgi, ynghyd â 40% o boblogaeth morloi llwyd y byd. Uwchben y tonnau, mae ein hynysoedd gwyllt yn gartref i oddeutu wyth miliwn o adar m</a:t>
            </a: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r. 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DB8F24-3E0D-5B4E-B86D-53B3B6B641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83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Yr heulgi yw’r siarc mwyaf ond un yn y byd, a’r creadur mwyaf sy’n byw ym moroedd y DU. Mae heulgwn yn byw yn y moroedd o amgylch holl arfordir y DU, ond cânt eu gweld yn fwyaf aml yn y m</a:t>
            </a: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 ger arfordiroedd de-orllewin Lloegr, Cymru, Ynys Manaw a gorllewin yr Alban. Mae hefyd yn rhywogaeth mewn perygl ac mae’n dipyn o ddirgelwch. Mae eu poblogaeth wedi prinhau 80% yn ystod y ganrif ddiwethaf. Maen nhw’n atgenhedlu ar gyfradd araf iawn, felly mae adfer eu niferoedd yn her enfawr.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Gofynnwch i’r myfyrwyr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Faint o ddannedd bach sydd gan yr heulgi?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Ateb: Er mai prif fwyd yr heulgi yw plancton, mae ganddo hyd at 1500 o ddannedd bach. 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Gofynnwch i’r myfyrwyr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Beth yw hyd oes heulgi, yn fras?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Ateb: Amcangyfrifir bod heulgwn yn byw nes eu bod yn 50 oed.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DB8F24-3E0D-5B4E-B86D-53B3B6B641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222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Yn y DU, mae gennym 330 o fathau gwahanol o bysgod, 29 o rywogaethau o forfilod ac oddeutu 100 o fathau o adar m</a:t>
            </a: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r, adar hirgoes ac adar gwyllt. Mae gennym dros 370 o ardaloedd morol gwarchodedig – rydym yn deall fwyfwy bod angen gwarchod ein cynefinoedd morol - maent yn rhoi bwyd, twristiaeth a bywoliaeth inni, ac yn hollbwysig o ran y broses dal carbon a’r frwydr yn erbyn newid hinsawdd.   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y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Wrth i’r galw ar ein moroedd barhau i dyfu, gall pob un ohonom chwarae rhan er mwyn sicrhau ein bod ni’n eu defnyddio’n gynaliadwy ac mewn cytgord â natur. Os gallwn wneud hyn, bydd y moroedd yn llawn bywyd gwyllt ac yn rhoi bwyd môr cynaliadwy ac ynni adnewyddadwy inni, gan ein helpu ni i frwydro yn erbyn newid hinsawdd, a byddant yn ffynhonnell iechyd a llesiant i genedlaethau’r dyfodol.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y-GB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Gofynnwch i’r myfyrwyr: 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Sut allwn ni helpu ein moroedd?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Gallai’r syniadau gynnwys: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Gwarchod y cynefinoedd morol sydd gennym 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Peidiwch â thaflu sbwriel / cynhaliwch ymgyrch casglu sbwriel ar draeth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Cefnogi elusennau sy’n gwarchod cynefinoedd morol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Peidiwch â gwastraffu dŵr: dylech drwsio tapiau sy’n gollwng, gosod casgenni dŵr i gasglu dŵr glaw.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Sicrhau ein bod ni’n bwyta pysgod a ddaliwyd yn gynaliadwy.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DB8F24-3E0D-5B4E-B86D-53B3B6B641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34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 natur y DU yn anhygoel ac mae’n gartref i rai o rywogaethau mwyaf ysblennydd y Ddaear. A natur yw ein system cynnal bywyd ni hefyd. 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y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Ond mae ein bywyd gwyllt a’n mannau gwyllt gwerthfawr ar ymyl y dibyn. Dewch inni ddysgu mwy amdanyn nhw a sut allwn ni i gyd helpu i warchod ac adfer natur. 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DB8F24-3E0D-5B4E-B86D-53B3B6B641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060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Gofynnwch y cwestiynau canlynol i’r myfyrwyr:</a:t>
            </a:r>
            <a:b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Beth wyddoch chi am goetiroedd y DU?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Beth fyddech chi yn ei weld, ei glywed, ei arogleuo, ei deimlo,? ​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Beth fyddech chi’n hoffi ei wneud yn y dirwedd hon?​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Pa fywyd gwyllt allech chi ddod o hyd iddo? 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Mae coetiroedd y DU yn llawn bywyd gwyllt cyffrous fel baeddod gwyllt, robiniaid, gwiwerod coch a cheirw. Yn anhygoel, mae 326 o rywogaethau’n gwbl ddibynnol ar goed derw yn unig. Yn 2022, roedd 13% o’r DU yn goetir, </a:t>
            </a: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yn amsugno oddeutu 4 biliwn o dunelli o garbon, a 70% ohono wedi’i storio yn y pridd.  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DB8F24-3E0D-5B4E-B86D-53B3B6B641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24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 coed derw yn rhyfeddol. Mae coed derw yn cyfathrebu â’i gilydd. Mae coed derw (a’r rhan fwyaf o goed) wedi’u cysylltu dan y ddaear gan ffyngau sy’n lapio o gwmpas gwreiddiau’r goeden mewn carped o linynnau o’r enw rhwydwaith mycorhisol.  Mae’r berthynas rhwng coed a ffwng yn un symbiotig sy’n golygu bod y coed a’r ffyngau yn elwa ohoni.</a:t>
            </a:r>
            <a:b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y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cy-GB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Gofynnwch i’r myfyrwyr:</a:t>
            </a:r>
            <a:b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Wyddoch chi sut mae’r coed a’r ffyngau yn elwa?</a:t>
            </a:r>
            <a:br>
              <a:rPr lang="cy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y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Ateb: </a:t>
            </a: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Mae’r coed yn cael mwynau gan y ffyngau, ac mae’r ffyngau yn cymryd siwgr o wreiddiau’r coed. Mae gwyddonwyr yn meddwl bod coed hefyd yn defnyddio’r rhwydwaith ffyngau i gyfathrebu</a:t>
            </a:r>
            <a:r>
              <a:rPr lang="cy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y-GB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Gofynnwch i’r myfyrwyr: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 mor hen mae’n rhaid i goeden dderw fod i gael ei hystyried yn goeden dderw hynafol?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Ateb: Gallant fyw am gannoedd o flynyddoedd a chânt eu hystyried yn goed hynafol pan fyddant yn 400 o flynyddoedd oed.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DB8F24-3E0D-5B4E-B86D-53B3B6B641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962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Mae ein coed naturiol yn hanfodol. Maen nhw’n puro ein haer, yn dal carbon ac yn cynnig bwyd a chysgod i filoedd o rywogaethau. Ond mae canrifoedd o waith rheoli gwael a datblygu dinistriol wedi lleihau gorchudd coed y DU i 13% yn unig, a dim ond hanner o hyn sy’n goetir naturiol. Yn wir, ni yw un o’r gwledydd lleiaf coediog yn Ewrop.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y-GB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Gofynnwch i’r myfyrwyr: 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Sut allwn ni helpu ein coetiroedd?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Gallai’r syniadau gynnwys: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Plannu mwy o goed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Gwarchod y coed/coetiroedd sydd gennym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Peidio â gwastraffu papur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Ailgylchu cynhyrchion papur / pren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Peidiwch â thaflu sbwriel / cynhaliwch ymgyrch casglu sbwriel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Cefnogi elusennau sy’n gwarchod coetiroedd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 yn ofalus wrth gerdded mewn coetiroedd – aros ar y llwybrau</a:t>
            </a: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Chwilio am logo FSC ar ddeunyddiau / cynhyrchion.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DB8F24-3E0D-5B4E-B86D-53B3B6B641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888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Gofynnwch y cwestiynau canlynol i’r myfyrwyr:</a:t>
            </a:r>
            <a:b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Beth wyddoch chi am laswelltiroedd y DU?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Beth fyddech chi yn ei weld, ei glywed, ei arogleuo, ei deimlo? ​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Beth fyddech chi’n hoffi ei wneud yn y dirwedd hon?​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Pa fywyd gwyllt allech chi ddod o hyd iddo? 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 mwy na 40% o dir y DU yn laswelltir – ein gweundiroedd corsiog, dolydd blodau gwyllt lliwgar, darnau o dir ffermio, a hyd yn oed ymylon glaswelltog yn ymyl y ffyrdd. Flynyddoedd maith yn ôl, roedd ein glaswelltiroedd yn bodoli am fod gyrroedd o fuchod, ceffylau a cheirw gwyllt yn pori arnynt.  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y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Fodd bynnag, dros filoedd o flynyddoedd maent wedi datblygu ochr yn ochr â ffermio a gweithgareddau dynol eraill. Bellach, maent yn dibynnu ar ddulliau rheoli gan bobl i’w hatal rhag datblygu’n goetiroedd dros amser – gan gynnwys eu pori gan lysysyddion a gaiff eu ffermio fel buchod a defaid, neu eu torri’n ôl i gynhyrchu gwair.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DB8F24-3E0D-5B4E-B86D-53B3B6B641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265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Mae’r rhan fwyaf o rywogaethau gwenyn y DU yn wenyn ‘unig’. Golyga hyn nad ydynt yn byw mewn cwch na nythfa ond yn hytrach yn adeiladu nythod unigol ar gyfer y larfau. Mae rhai gwenyn unig yn nythu mewn cloddiau tywod neu hen friciau; mae eraill yn defnyddio coesynnau gwag planhigion marw neu hen bren i greu eu nythod.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Gofynnwch i’r myfyrwyr: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Sawl rhywogaeth o wenyn sydd gennym yn y DU?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Ateb: Mae mwy na 250 o rywogaethau gwenyn yn y DU.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Gofynnwch i’r myfyrwyr: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Mae’r rhan fwyaf o rywogaethau gwenyn yn y DU yn wenyn ‘unig’. Beth yw ystyr ‘gwenynen unig’? 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Ateb:</a:t>
            </a: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cy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Mae’n golygu nad ydynt yn byw mewn cwch neu nythfa ond yn hytrach yn adeiladu nythod unigol ar gyfer eu larfau. 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Cwestiwn dilynol: Ble allai gwenyn unig adeiladu eu nythod? 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Ateb: Mae rhai gwenyn unig yn nythu mewn cloddiau tywod neu hen friciau; mae eraill yn defnyddio coesynnau gwag planhigion marw neu hen bren i greu eu nythod.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DB8F24-3E0D-5B4E-B86D-53B3B6B641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13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Mae’r cynefinoedd glaswelltir ‘lled-naturiol’ hyn yn hynod bwysig, ac yn gymaint mwy na glaswellt yn unig. Mae glaswelltiroedd iach yn gartref i amrywiaeth enfawr o blanhigion fel grug, blodau ymenyn, clymog a briallu Mair, peillwyr pwysig fel gwenyn a gloÿnnod byw, cnofilod bach fel llygod y gwair a llygod yr ŷd, ymlusgiaid fel y fadfall gyffredin a’r neidr ddefaid (nad yw’n neidr ond yn fadfall heb goesau!), ac ysglyfaethwyr fel y wenci, y carlwm, y cudyll coch yn hofran a’r dylluan glustiog ddistaw.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Yn ogystal â bod yn bwysig i’n bioamrywiaeth, mae glaswelltiroedd hefyd yn cynnig ateb seiliedig ar natur i newid hinsawdd. Drwy berthnasoedd cymhleth rhwng planhigion glaswelltiroedd, ffyngau a micro-organebau dan y wyneb, gall glaswelltiroedd amsugno meintiau enfawr o garbon deuocsid o’r atmosffer a’i gloi yn y pridd. Gall glaswelltiroedd cyfoethog eu rhywogaethau ddal a storio llygryddion hefyd, gan leihau eu heffaith ar ein haer a’n dŵr ffres.</a:t>
            </a:r>
            <a:b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Ond yn anffodus, nid ydym wedi bod yn gwarchod ein glaswelltiroedd yn y DU. Mae gweithgareddau fel sgeintio cnydau, aredig, defnyddio gwrtaith, gorbori anifeiliaid, adeiladu ffyrdd a rheilffyrdd newydd, ehangu trefi a dinasoedd, plannu coed conwydd i gynhyrchu pren a newid hinsawdd a achosir gan bobl, yn rhoi straen ddifrifol ar ein cynefinoedd glaswelltir yn y DU. Ers 1930, collasom 97% o’n dolydd blodau gwyllt.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y-GB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Gofynnwch i’r myfyrwyr: 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Sut allwn ni helpu ein glaswelltiroedd?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Gallai’r syniadau gynnwys: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Plannu blodau gwyllt / glaswellt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Gwarchod y glaswelltiroedd sydd gennym 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Peidiwch â thaflu sbwriel / cynhaliwch ymgyrch casglu sbwriel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Cefnogi elusennau sy’n gwarchod glaswelltiroedd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 yn ofalus wrth gerdded ar laswelltiroedd – aros ar y llwybrau</a:t>
            </a: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Adeiladu gwesty pryfed / gwenyn.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DB8F24-3E0D-5B4E-B86D-53B3B6B641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91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Gofynnwch y cwestiynau canlynol i’r myfyrwyr:</a:t>
            </a:r>
            <a:b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Beth wyddoch chi am gynefinoedd dŵr croyw y DU?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Beth fyddech chi yn ei weld, ei glywed, ei arogleuo, ei deimlo,? ​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Beth fyddech chi’n hoffi ei wneud yn y dirwedd hon?​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Pa fywyd gwyllt allech chi ddod o hyd iddo? 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 cynefinoedd dŵr croyw’n cynnwys afonydd, nentydd, pyllau a chyrs. Maen nhw’n gartref i filoedd o rywogaethau yn y DU gan gynnwys gweision y neidr, eogiaid, brogaod, madfallod dŵr, gleision y dorlan, crehyrod, trochwyr, dyfrgwn a llygod y dŵr. Mae gennym ni fwy na 11,000 o afonydd a 40,000 o lynnoedd yn y DU. 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DB8F24-3E0D-5B4E-B86D-53B3B6B641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69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468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28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777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4204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3202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385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629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826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179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862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750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656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442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3357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565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971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C-KcTje9sMk?start=5&amp;feature=oembed" TargetMode="Externa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ird on a branch&#10;&#10;Description automatically generated">
            <a:extLst>
              <a:ext uri="{FF2B5EF4-FFF2-40B4-BE49-F238E27FC236}">
                <a16:creationId xmlns:a16="http://schemas.microsoft.com/office/drawing/2014/main" id="{B52BB247-5817-4EC2-F594-958C2EAA97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20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frog in the water&#10;&#10;Description automatically generated">
            <a:extLst>
              <a:ext uri="{FF2B5EF4-FFF2-40B4-BE49-F238E27FC236}">
                <a16:creationId xmlns:a16="http://schemas.microsoft.com/office/drawing/2014/main" id="{0B662010-1FD7-AEE3-47BC-7F3D804347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1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eaver swimming in water&#10;&#10;Description automatically generated">
            <a:extLst>
              <a:ext uri="{FF2B5EF4-FFF2-40B4-BE49-F238E27FC236}">
                <a16:creationId xmlns:a16="http://schemas.microsoft.com/office/drawing/2014/main" id="{E20CB135-8C56-473D-FC8A-8C61B538F7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4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ollage of birds and a mouse&#10;&#10;Description automatically generated">
            <a:extLst>
              <a:ext uri="{FF2B5EF4-FFF2-40B4-BE49-F238E27FC236}">
                <a16:creationId xmlns:a16="http://schemas.microsoft.com/office/drawing/2014/main" id="{1767F1DF-7B6D-B761-0C56-EF986009F8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llage of sea animals&#10;&#10;Description automatically generated">
            <a:extLst>
              <a:ext uri="{FF2B5EF4-FFF2-40B4-BE49-F238E27FC236}">
                <a16:creationId xmlns:a16="http://schemas.microsoft.com/office/drawing/2014/main" id="{85D183E3-4F6C-27BB-88C9-29102579F5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20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hark with open mouth&#10;&#10;Description automatically generated">
            <a:extLst>
              <a:ext uri="{FF2B5EF4-FFF2-40B4-BE49-F238E27FC236}">
                <a16:creationId xmlns:a16="http://schemas.microsoft.com/office/drawing/2014/main" id="{D3B0565D-4956-62A9-00C8-FF255D4C18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739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sea creatures&#10;&#10;Description automatically generated">
            <a:extLst>
              <a:ext uri="{FF2B5EF4-FFF2-40B4-BE49-F238E27FC236}">
                <a16:creationId xmlns:a16="http://schemas.microsoft.com/office/drawing/2014/main" id="{2BAB81A5-214D-9162-04EB-ADA77F228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62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ilhouette of a child running&#10;&#10;Description automatically generated">
            <a:extLst>
              <a:ext uri="{FF2B5EF4-FFF2-40B4-BE49-F238E27FC236}">
                <a16:creationId xmlns:a16="http://schemas.microsoft.com/office/drawing/2014/main" id="{D9A626A0-8B5A-C6A5-AAD7-CA762D0BC1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1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ollage of animals&#10;&#10;Description automatically generated">
            <a:extLst>
              <a:ext uri="{FF2B5EF4-FFF2-40B4-BE49-F238E27FC236}">
                <a16:creationId xmlns:a16="http://schemas.microsoft.com/office/drawing/2014/main" id="{202876CD-FD2E-2A31-F3C0-4364D9292B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99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grey background&#10;&#10;Description automatically generated">
            <a:extLst>
              <a:ext uri="{FF2B5EF4-FFF2-40B4-BE49-F238E27FC236}">
                <a16:creationId xmlns:a16="http://schemas.microsoft.com/office/drawing/2014/main" id="{F2FF1D48-8812-2EB7-7938-852B5782CD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345772" cy="6944497"/>
          </a:xfrm>
          <a:prstGeom prst="rect">
            <a:avLst/>
          </a:prstGeom>
        </p:spPr>
      </p:pic>
      <p:pic>
        <p:nvPicPr>
          <p:cNvPr id="8" name="Online Media 3" descr="Wild Isles 🦋🍄 | Trailer - BBC">
            <a:hlinkClick r:id="" action="ppaction://media"/>
            <a:extLst>
              <a:ext uri="{FF2B5EF4-FFF2-40B4-BE49-F238E27FC236}">
                <a16:creationId xmlns:a16="http://schemas.microsoft.com/office/drawing/2014/main" id="{76E976A3-D419-D30A-B18E-669AF89085B0}"/>
              </a:ext>
            </a:extLst>
          </p:cNvPr>
          <p:cNvPicPr>
            <a:picLocks noRot="1" noChangeAspect="1"/>
          </p:cNvPicPr>
          <p:nvPr userDrawn="1">
            <a:videoFile r:link="rId3"/>
          </p:nvPr>
        </p:nvPicPr>
        <p:blipFill>
          <a:blip r:embed="rId5"/>
          <a:stretch>
            <a:fillRect/>
          </a:stretch>
        </p:blipFill>
        <p:spPr>
          <a:xfrm>
            <a:off x="1449658" y="803817"/>
            <a:ext cx="9292683" cy="525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58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ollage of different birds and animals&#10;&#10;Description automatically generated">
            <a:extLst>
              <a:ext uri="{FF2B5EF4-FFF2-40B4-BE49-F238E27FC236}">
                <a16:creationId xmlns:a16="http://schemas.microsoft.com/office/drawing/2014/main" id="{98FE3B28-0F3D-8D16-1501-CEC3FA18A9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31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in a field&#10;&#10;Description automatically generated">
            <a:extLst>
              <a:ext uri="{FF2B5EF4-FFF2-40B4-BE49-F238E27FC236}">
                <a16:creationId xmlns:a16="http://schemas.microsoft.com/office/drawing/2014/main" id="{DF32CECD-203B-C67C-CD06-FD0A1FCEF9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21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ollage of a squirrel and acorns&#10;&#10;Description automatically generated">
            <a:extLst>
              <a:ext uri="{FF2B5EF4-FFF2-40B4-BE49-F238E27FC236}">
                <a16:creationId xmlns:a16="http://schemas.microsoft.com/office/drawing/2014/main" id="{E0D679FF-28E9-C48E-8478-76F10AD97E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07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oose with antlers and a mountain range&#10;&#10;Description automatically generated">
            <a:extLst>
              <a:ext uri="{FF2B5EF4-FFF2-40B4-BE49-F238E27FC236}">
                <a16:creationId xmlns:a16="http://schemas.microsoft.com/office/drawing/2014/main" id="{B738F823-2F66-8C5F-F01D-071AF95688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53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ee on a flower&#10;&#10;Description automatically generated">
            <a:extLst>
              <a:ext uri="{FF2B5EF4-FFF2-40B4-BE49-F238E27FC236}">
                <a16:creationId xmlns:a16="http://schemas.microsoft.com/office/drawing/2014/main" id="{EB420F96-0DC7-806D-87D5-89C5E65F8B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0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utterfly and a lizard&#10;&#10;Description automatically generated">
            <a:extLst>
              <a:ext uri="{FF2B5EF4-FFF2-40B4-BE49-F238E27FC236}">
                <a16:creationId xmlns:a16="http://schemas.microsoft.com/office/drawing/2014/main" id="{9324F76D-BE03-9760-D5CB-A2236914D6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0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0015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0361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363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085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592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0145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324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979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448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965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832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476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965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453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6431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2438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umber xmlns="ed4d405d-ee61-470d-9aa4-d543e317c0f8" xsi:nil="true"/>
    <TaxKeywordTaxHTField xmlns="d2702c46-ea31-457a-96fd-e00e235ba8f1">
      <Terms xmlns="http://schemas.microsoft.com/office/infopath/2007/PartnerControls"/>
    </TaxKeywordTaxHTField>
    <m6ff7cc720cd47968e1acc6822a04c2a xmlns="f98906e5-ed58-42b1-96d1-47aa8e093963">
      <Terms xmlns="http://schemas.microsoft.com/office/infopath/2007/PartnerControls"/>
    </m6ff7cc720cd47968e1acc6822a04c2a>
    <TaxCatchAll xmlns="d2702c46-ea31-457a-96fd-e00e235ba8f1" xsi:nil="true"/>
    <ie95326c2bd442c09918ed9a62864bb7 xmlns="f98906e5-ed58-42b1-96d1-47aa8e093963">
      <Terms xmlns="http://schemas.microsoft.com/office/infopath/2007/PartnerControls"/>
    </ie95326c2bd442c09918ed9a62864bb7>
    <c8bc5d9a78e142679c676830597a2f67 xmlns="d2702c46-ea31-457a-96fd-e00e235ba8f1">
      <Terms xmlns="http://schemas.microsoft.com/office/infopath/2007/PartnerControls"/>
    </c8bc5d9a78e142679c676830597a2f67>
    <j03b514f4e4c42e78d96b527934d8f35 xmlns="f98906e5-ed58-42b1-96d1-47aa8e093963">
      <Terms xmlns="http://schemas.microsoft.com/office/infopath/2007/PartnerControls"/>
    </j03b514f4e4c42e78d96b527934d8f35>
    <oc6c1a06a62847b6ab91d1d05ce3f6a0 xmlns="f98906e5-ed58-42b1-96d1-47aa8e093963">
      <Terms xmlns="http://schemas.microsoft.com/office/infopath/2007/PartnerControls"/>
    </oc6c1a06a62847b6ab91d1d05ce3f6a0>
    <ld0f678f5e854356add638e3b1bcb1c9 xmlns="f98906e5-ed58-42b1-96d1-47aa8e093963">
      <Terms xmlns="http://schemas.microsoft.com/office/infopath/2007/PartnerControls"/>
    </ld0f678f5e854356add638e3b1bcb1c9>
    <lcf76f155ced4ddcb4097134ff3c332f xmlns="ed4d405d-ee61-470d-9aa4-d543e317c0f8">
      <Terms xmlns="http://schemas.microsoft.com/office/infopath/2007/PartnerControls"/>
    </lcf76f155ced4ddcb4097134ff3c332f>
    <hacea5fee4bb48c7bfcfacc24260f176 xmlns="f98906e5-ed58-42b1-96d1-47aa8e093963">
      <Terms xmlns="http://schemas.microsoft.com/office/infopath/2007/PartnerControls"/>
    </hacea5fee4bb48c7bfcfacc24260f176>
    <WWF_Financial_Year xmlns="f98906e5-ed58-42b1-96d1-47aa8e093963" xsi:nil="true"/>
    <h4cb14bdc83846cfb9e5c2af455732f0 xmlns="f98906e5-ed58-42b1-96d1-47aa8e093963">
      <Terms xmlns="http://schemas.microsoft.com/office/infopath/2007/PartnerControls"/>
    </h4cb14bdc83846cfb9e5c2af455732f0>
    <Notes xmlns="ed4d405d-ee61-470d-9aa4-d543e317c0f8" xsi:nil="true"/>
  </documentManagement>
</p:properties>
</file>

<file path=customXml/item2.xml><?xml version="1.0" encoding="utf-8"?>
<?mso-contentType ?>
<SharedContentType xmlns="Microsoft.SharePoint.Taxonomy.ContentTypeSync" SourceId="c3182ccb-90f3-424d-b980-d7cd99672c54" ContentTypeId="0x010100EF3726457B8C4C4892749E6B4865C3FC" PreviousValue="fals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WWF Document" ma:contentTypeID="0x010100EF3726457B8C4C4892749E6B4865C3FC00C03395DA65619349A4AF421E8C73EBD2" ma:contentTypeVersion="32" ma:contentTypeDescription="Create a new document." ma:contentTypeScope="" ma:versionID="99778332163449b63aa3e7a6befaf794">
  <xsd:schema xmlns:xsd="http://www.w3.org/2001/XMLSchema" xmlns:xs="http://www.w3.org/2001/XMLSchema" xmlns:p="http://schemas.microsoft.com/office/2006/metadata/properties" xmlns:ns2="d2702c46-ea31-457a-96fd-e00e235ba8f1" xmlns:ns3="f98906e5-ed58-42b1-96d1-47aa8e093963" xmlns:ns4="ed4d405d-ee61-470d-9aa4-d543e317c0f8" xmlns:ns5="8d0c4e59-149b-4c2b-8bbb-a75e22c9e6d0" targetNamespace="http://schemas.microsoft.com/office/2006/metadata/properties" ma:root="true" ma:fieldsID="f8397ead1cea71c5e9b388fdcbaa65e3" ns2:_="" ns3:_="" ns4:_="" ns5:_="">
    <xsd:import namespace="d2702c46-ea31-457a-96fd-e00e235ba8f1"/>
    <xsd:import namespace="f98906e5-ed58-42b1-96d1-47aa8e093963"/>
    <xsd:import namespace="ed4d405d-ee61-470d-9aa4-d543e317c0f8"/>
    <xsd:import namespace="8d0c4e59-149b-4c2b-8bbb-a75e22c9e6d0"/>
    <xsd:element name="properties">
      <xsd:complexType>
        <xsd:sequence>
          <xsd:element name="documentManagement">
            <xsd:complexType>
              <xsd:all>
                <xsd:element ref="ns3:WWF_Financial_Year" minOccurs="0"/>
                <xsd:element ref="ns3:ie95326c2bd442c09918ed9a62864bb7" minOccurs="0"/>
                <xsd:element ref="ns3:j03b514f4e4c42e78d96b527934d8f35" minOccurs="0"/>
                <xsd:element ref="ns2:TaxCatchAll" minOccurs="0"/>
                <xsd:element ref="ns3:hacea5fee4bb48c7bfcfacc24260f176" minOccurs="0"/>
                <xsd:element ref="ns3:m6ff7cc720cd47968e1acc6822a04c2a" minOccurs="0"/>
                <xsd:element ref="ns3:ld0f678f5e854356add638e3b1bcb1c9" minOccurs="0"/>
                <xsd:element ref="ns3:h4cb14bdc83846cfb9e5c2af455732f0" minOccurs="0"/>
                <xsd:element ref="ns3:oc6c1a06a62847b6ab91d1d05ce3f6a0" minOccurs="0"/>
                <xsd:element ref="ns2:TaxKeywordTaxHTField" minOccurs="0"/>
                <xsd:element ref="ns2:TaxCatchAllLabel" minOccurs="0"/>
                <xsd:element ref="ns2:c8bc5d9a78e142679c676830597a2f67" minOccurs="0"/>
                <xsd:element ref="ns4:MediaServiceAutoKeyPoints" minOccurs="0"/>
                <xsd:element ref="ns4:MediaServiceKeyPoints" minOccurs="0"/>
                <xsd:element ref="ns5:SharedWithUsers" minOccurs="0"/>
                <xsd:element ref="ns5:SharedWithDetails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lcf76f155ced4ddcb4097134ff3c332f" minOccurs="0"/>
                <xsd:element ref="ns4:Number" minOccurs="0"/>
                <xsd:element ref="ns4:Notes" minOccurs="0"/>
                <xsd:element ref="ns4:MediaServiceObjectDetectorVersions" minOccurs="0"/>
                <xsd:element ref="ns4:MediaServiceMetadata" minOccurs="0"/>
                <xsd:element ref="ns4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702c46-ea31-457a-96fd-e00e235ba8f1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e6c29fef-301b-4982-a82f-51fa70b0e22c}" ma:internalName="TaxCatchAll" ma:showField="CatchAllData" ma:web="8d0c4e59-149b-4c2b-8bbb-a75e22c9e6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5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6" nillable="true" ma:displayName="Taxonomy Catch All Column1" ma:hidden="true" ma:list="{e6c29fef-301b-4982-a82f-51fa70b0e22c}" ma:internalName="TaxCatchAllLabel" ma:readOnly="true" ma:showField="CatchAllDataLabel" ma:web="8d0c4e59-149b-4c2b-8bbb-a75e22c9e6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8bc5d9a78e142679c676830597a2f67" ma:index="27" nillable="true" ma:taxonomy="true" ma:internalName="c8bc5d9a78e142679c676830597a2f67" ma:taxonomyFieldName="Template_x0020_Type" ma:displayName="Template Type" ma:default="" ma:fieldId="{c8bc5d9a-78e1-4267-9c67-6830597a2f67}" ma:sspId="c3182ccb-90f3-424d-b980-d7cd99672c54" ma:termSetId="06ce9ed8-5ae0-4446-bf7e-d45c072c3aeb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8906e5-ed58-42b1-96d1-47aa8e093963" elementFormDefault="qualified">
    <xsd:import namespace="http://schemas.microsoft.com/office/2006/documentManagement/types"/>
    <xsd:import namespace="http://schemas.microsoft.com/office/infopath/2007/PartnerControls"/>
    <xsd:element name="WWF_Financial_Year" ma:index="9" nillable="true" ma:displayName="Financial Year" ma:format="Dropdown" ma:internalName="WWF_Financial_Year">
      <xsd:simpleType>
        <xsd:restriction base="dms:Choice">
          <xsd:enumeration value="FY18"/>
          <xsd:enumeration value="FY19"/>
          <xsd:enumeration value="FY20"/>
        </xsd:restriction>
      </xsd:simpleType>
    </xsd:element>
    <xsd:element name="ie95326c2bd442c09918ed9a62864bb7" ma:index="12" nillable="true" ma:taxonomy="true" ma:internalName="ie95326c2bd442c09918ed9a62864bb7" ma:taxonomyFieldName="WWF_Document_Status" ma:displayName="Document Status" ma:default="" ma:fieldId="{2e95326c-2bd4-42c0-9918-ed9a62864bb7}" ma:sspId="c3182ccb-90f3-424d-b980-d7cd99672c54" ma:termSetId="448c91f8-182c-423c-9253-ac72cb910d8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03b514f4e4c42e78d96b527934d8f35" ma:index="14" nillable="true" ma:taxonomy="true" ma:internalName="j03b514f4e4c42e78d96b527934d8f35" ma:taxonomyFieldName="WWF_Document_Type" ma:displayName="Document Type" ma:default="" ma:fieldId="{303b514f-4e4c-42e7-8d96-b527934d8f35}" ma:sspId="c3182ccb-90f3-424d-b980-d7cd99672c54" ma:termSetId="15a66b75-a5e8-4ef9-89bd-9bbc9f089c6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acea5fee4bb48c7bfcfacc24260f176" ma:index="17" nillable="true" ma:taxonomy="true" ma:internalName="hacea5fee4bb48c7bfcfacc24260f176" ma:taxonomyFieldName="WWF_Goal" ma:displayName="Goal" ma:default="" ma:fieldId="{1acea5fe-e4bb-48c7-bfcf-acc24260f176}" ma:taxonomyMulti="true" ma:sspId="c3182ccb-90f3-424d-b980-d7cd99672c54" ma:termSetId="17c14ec2-7462-4877-96f2-93d281e530e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6ff7cc720cd47968e1acc6822a04c2a" ma:index="19" nillable="true" ma:taxonomy="true" ma:internalName="m6ff7cc720cd47968e1acc6822a04c2a" ma:taxonomyFieldName="WWF_Office" ma:displayName="Office" ma:default="" ma:fieldId="{66ff7cc7-20cd-4796-8e1a-cc6822a04c2a}" ma:sspId="c3182ccb-90f3-424d-b980-d7cd99672c54" ma:termSetId="f7e8d12e-8f3c-426f-aaa3-89a3365cc59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d0f678f5e854356add638e3b1bcb1c9" ma:index="21" nillable="true" ma:taxonomy="true" ma:internalName="ld0f678f5e854356add638e3b1bcb1c9" ma:taxonomyFieldName="WWF_Project_Code" ma:displayName="Project Code" ma:default="" ma:fieldId="{5d0f678f-5e85-4356-add6-38e3b1bcb1c9}" ma:sspId="c3182ccb-90f3-424d-b980-d7cd99672c54" ma:termSetId="82563fe2-67ba-4328-b8bd-be3f1996add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4cb14bdc83846cfb9e5c2af455732f0" ma:index="22" nillable="true" ma:taxonomy="true" ma:internalName="h4cb14bdc83846cfb9e5c2af455732f0" ma:taxonomyFieldName="WWF_Department" ma:displayName="Department" ma:default="" ma:fieldId="{14cb14bd-c838-46cf-b9e5-c2af455732f0}" ma:sspId="c3182ccb-90f3-424d-b980-d7cd99672c54" ma:termSetId="4fc87ecf-5537-4bfe-8379-0dd2754f6cb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c6c1a06a62847b6ab91d1d05ce3f6a0" ma:index="23" nillable="true" ma:taxonomy="true" ma:internalName="oc6c1a06a62847b6ab91d1d05ce3f6a0" ma:taxonomyFieldName="WWF_Sensitivity" ma:displayName="Sensitivity" ma:default="" ma:fieldId="{8c6c1a06-a628-47b6-ab91-d1d05ce3f6a0}" ma:sspId="c3182ccb-90f3-424d-b980-d7cd99672c54" ma:termSetId="5a4201ff-8442-4138-a151-ac3c63cdc601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4d405d-ee61-470d-9aa4-d543e317c0f8" elementFormDefault="qualified">
    <xsd:import namespace="http://schemas.microsoft.com/office/2006/documentManagement/types"/>
    <xsd:import namespace="http://schemas.microsoft.com/office/infopath/2007/PartnerControls"/>
    <xsd:element name="MediaServiceAutoKeyPoints" ma:index="2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3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4" nillable="true" ma:displayName="Tags" ma:internalName="MediaServiceAutoTags" ma:readOnly="true">
      <xsd:simpleType>
        <xsd:restriction base="dms:Text"/>
      </xsd:simpleType>
    </xsd:element>
    <xsd:element name="MediaServiceLocation" ma:index="35" nillable="true" ma:displayName="Location" ma:internalName="MediaServiceLocation" ma:readOnly="true">
      <xsd:simpleType>
        <xsd:restriction base="dms:Text"/>
      </xsd:simpleType>
    </xsd:element>
    <xsd:element name="MediaServiceOCR" ma:index="3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3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41" nillable="true" ma:taxonomy="true" ma:internalName="lcf76f155ced4ddcb4097134ff3c332f" ma:taxonomyFieldName="MediaServiceImageTags" ma:displayName="Image Tags" ma:readOnly="false" ma:fieldId="{5cf76f15-5ced-4ddc-b409-7134ff3c332f}" ma:taxonomyMulti="true" ma:sspId="c3182ccb-90f3-424d-b980-d7cd99672c5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Number" ma:index="42" nillable="true" ma:displayName="Number" ma:format="Dropdown" ma:internalName="Number" ma:percentage="FALSE">
      <xsd:simpleType>
        <xsd:restriction base="dms:Number"/>
      </xsd:simpleType>
    </xsd:element>
    <xsd:element name="Notes" ma:index="43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MediaServiceObjectDetectorVersions" ma:index="4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Metadata" ma:index="4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46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0c4e59-149b-4c2b-8bbb-a75e22c9e6d0" elementFormDefault="qualified">
    <xsd:import namespace="http://schemas.microsoft.com/office/2006/documentManagement/types"/>
    <xsd:import namespace="http://schemas.microsoft.com/office/infopath/2007/PartnerControls"/>
    <xsd:element name="SharedWithUsers" ma:index="3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AD1B297-88DD-4392-92BA-31C57573305C}">
  <ds:schemaRefs>
    <ds:schemaRef ds:uri="d2702c46-ea31-457a-96fd-e00e235ba8f1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2006/documentManagement/types"/>
    <ds:schemaRef ds:uri="http://purl.org/dc/dcmitype/"/>
    <ds:schemaRef ds:uri="8d0c4e59-149b-4c2b-8bbb-a75e22c9e6d0"/>
    <ds:schemaRef ds:uri="ed4d405d-ee61-470d-9aa4-d543e317c0f8"/>
    <ds:schemaRef ds:uri="f98906e5-ed58-42b1-96d1-47aa8e093963"/>
  </ds:schemaRefs>
</ds:datastoreItem>
</file>

<file path=customXml/itemProps2.xml><?xml version="1.0" encoding="utf-8"?>
<ds:datastoreItem xmlns:ds="http://schemas.openxmlformats.org/officeDocument/2006/customXml" ds:itemID="{6B999457-F44B-46B7-A52F-F6AC94FABDD3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8B5D1E4D-B799-4948-985E-1DB9E6072F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702c46-ea31-457a-96fd-e00e235ba8f1"/>
    <ds:schemaRef ds:uri="f98906e5-ed58-42b1-96d1-47aa8e093963"/>
    <ds:schemaRef ds:uri="ed4d405d-ee61-470d-9aa4-d543e317c0f8"/>
    <ds:schemaRef ds:uri="8d0c4e59-149b-4c2b-8bbb-a75e22c9e6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46072A33-5EE6-44ED-AB15-38C4373816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2322</Words>
  <Application>Microsoft Office PowerPoint</Application>
  <PresentationFormat>Widescreen</PresentationFormat>
  <Paragraphs>131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Arial</vt:lpstr>
      <vt:lpstr>Calibri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Gillian Wright</dc:creator>
  <cp:lastModifiedBy>Joe Trigg</cp:lastModifiedBy>
  <cp:revision>14</cp:revision>
  <dcterms:created xsi:type="dcterms:W3CDTF">2023-11-28T10:39:09Z</dcterms:created>
  <dcterms:modified xsi:type="dcterms:W3CDTF">2024-01-15T15:55:59Z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0x010100EF3726457B8C4C4892749E6B4865C3FC00C03395DA65619349A4AF421E8C73EBD2</vt:lpwstr>
  </property>
  <property fmtid="{D5CDD505-2E9C-101B-9397-08002B2CF9AE}" pid="3" name="TaxKeyword">
    <vt:lpwstr/>
  </property>
  <property fmtid="{D5CDD505-2E9C-101B-9397-08002B2CF9AE}" pid="4" name="WWF_Department">
    <vt:lpwstr/>
  </property>
  <property fmtid="{D5CDD505-2E9C-101B-9397-08002B2CF9AE}" pid="5" name="WWF_Sensitivity">
    <vt:lpwstr/>
  </property>
  <property fmtid="{D5CDD505-2E9C-101B-9397-08002B2CF9AE}" pid="6" name="WWF_Document_Status">
    <vt:lpwstr/>
  </property>
  <property fmtid="{D5CDD505-2E9C-101B-9397-08002B2CF9AE}" pid="7" name="WWF_Project_Code">
    <vt:lpwstr/>
  </property>
  <property fmtid="{D5CDD505-2E9C-101B-9397-08002B2CF9AE}" pid="8" name="WWF_Document_Type">
    <vt:lpwstr/>
  </property>
  <property fmtid="{D5CDD505-2E9C-101B-9397-08002B2CF9AE}" pid="9" name="Template Type">
    <vt:lpwstr/>
  </property>
  <property fmtid="{D5CDD505-2E9C-101B-9397-08002B2CF9AE}" pid="10" name="WWF_Goal">
    <vt:lpwstr/>
  </property>
  <property fmtid="{D5CDD505-2E9C-101B-9397-08002B2CF9AE}" pid="11" name="WWF_Office">
    <vt:lpwstr/>
  </property>
</Properties>
</file>