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Lst>
  <p:notesMasterIdLst>
    <p:notesMasterId r:id="rId33"/>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041"/>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6B731-2E53-ED40-8B7C-65CDD10FABF4}"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B8F24-3E0D-5B4E-B86D-53B3B6B6419F}" type="slidenum">
              <a:rPr lang="en-US" smtClean="0"/>
              <a:t>‹#›</a:t>
            </a:fld>
            <a:endParaRPr lang="en-US"/>
          </a:p>
        </p:txBody>
      </p:sp>
    </p:spTree>
    <p:extLst>
      <p:ext uri="{BB962C8B-B14F-4D97-AF65-F5344CB8AC3E}">
        <p14:creationId xmlns:p14="http://schemas.microsoft.com/office/powerpoint/2010/main" val="410142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veourwildisles.org.uk/schools/schools-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Note to teachers: This short presentation allows you to explore the different habitats of Our Wild Isles. </a:t>
            </a:r>
          </a:p>
          <a:p>
            <a:pPr algn="l"/>
            <a:r>
              <a:rPr lang="en-GB" b="0" i="0" u="none" strike="noStrike" dirty="0">
                <a:solidFill>
                  <a:srgbClr val="333333"/>
                </a:solidFill>
                <a:effectLst/>
                <a:latin typeface="OpenSans-webfont"/>
              </a:rPr>
              <a:t>You can go through the presentation with your class in one session or use the relevant slides as you explore each activity pack available at </a:t>
            </a:r>
            <a:r>
              <a:rPr lang="en-GB" b="0" i="0" u="sng" strike="noStrike" dirty="0">
                <a:solidFill>
                  <a:srgbClr val="333333"/>
                </a:solidFill>
                <a:effectLst/>
                <a:latin typeface="OpenSans-webfont"/>
                <a:hlinkClick r:id="rId3"/>
              </a:rPr>
              <a:t>School resources | Save Our Wild Isles</a:t>
            </a:r>
            <a:r>
              <a:rPr lang="en-GB" b="0" i="0" u="none" strike="noStrike" dirty="0">
                <a:solidFill>
                  <a:srgbClr val="333333"/>
                </a:solidFill>
                <a:effectLst/>
                <a:latin typeface="OpenSans-webfont"/>
              </a:rPr>
              <a:t>. Here you will also find our Exploring Our Wild Isles quiz!</a:t>
            </a:r>
          </a:p>
        </p:txBody>
      </p:sp>
      <p:sp>
        <p:nvSpPr>
          <p:cNvPr id="4" name="Slide Number Placeholder 3"/>
          <p:cNvSpPr>
            <a:spLocks noGrp="1"/>
          </p:cNvSpPr>
          <p:nvPr>
            <p:ph type="sldNum" sz="quarter" idx="5"/>
          </p:nvPr>
        </p:nvSpPr>
        <p:spPr/>
        <p:txBody>
          <a:bodyPr/>
          <a:lstStyle/>
          <a:p>
            <a:fld id="{EADB8F24-3E0D-5B4E-B86D-53B3B6B6419F}" type="slidenum">
              <a:rPr lang="en-US" smtClean="0"/>
              <a:t>1</a:t>
            </a:fld>
            <a:endParaRPr lang="en-US"/>
          </a:p>
        </p:txBody>
      </p:sp>
    </p:spTree>
    <p:extLst>
      <p:ext uri="{BB962C8B-B14F-4D97-AF65-F5344CB8AC3E}">
        <p14:creationId xmlns:p14="http://schemas.microsoft.com/office/powerpoint/2010/main" val="258246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Beavers are nature’s architects. They fell trees with their impressive front teeth and build dams across rivers and streams using branches, mud and weeds.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Beavers used to be widespread across the UK, but they were hunted to extinction over 300 years ago mainly for their fur, meat and ‘castoreum’, a sweet-smelling secretion used in perfumes, food and medicine. Small numbers of beavers have recently been reintroduced to parts of England, </a:t>
            </a:r>
            <a:r>
              <a:rPr lang="en-GB" sz="1200" dirty="0">
                <a:effectLst/>
                <a:latin typeface="Calibri" panose="020F0502020204030204" pitchFamily="34" charset="0"/>
                <a:ea typeface="Calibri" panose="020F0502020204030204" pitchFamily="34" charset="0"/>
                <a:cs typeface="Times New Roman" panose="02020603050405020304" pitchFamily="18" charset="0"/>
              </a:rPr>
              <a:t>Wales and Scotland. </a:t>
            </a:r>
          </a:p>
          <a:p>
            <a:pPr>
              <a:lnSpc>
                <a:spcPct val="107000"/>
              </a:lnSpc>
              <a:spcAft>
                <a:spcPts val="800"/>
              </a:spcAft>
            </a:pPr>
            <a:endParaRPr lang="en-GB" sz="1200" dirty="0">
              <a:effectLst/>
              <a:latin typeface="Calibri" panose="020F0502020204030204" pitchFamily="34" charset="0"/>
              <a:cs typeface="Times New Roman" panose="02020603050405020304" pitchFamily="18" charset="0"/>
            </a:endParaRPr>
          </a:p>
          <a:p>
            <a:pPr algn="l"/>
            <a:r>
              <a:rPr lang="en-GB" b="1" i="0" u="none" strike="noStrike" dirty="0">
                <a:solidFill>
                  <a:srgbClr val="333333"/>
                </a:solidFill>
                <a:effectLst/>
                <a:latin typeface="OpenSans-webfont"/>
              </a:rPr>
              <a:t>Ask students</a:t>
            </a:r>
            <a:endParaRPr lang="en-GB" b="0" i="0" u="none" strike="noStrike" dirty="0">
              <a:solidFill>
                <a:srgbClr val="333333"/>
              </a:solidFill>
              <a:effectLst/>
              <a:latin typeface="OpenSans-webfont"/>
            </a:endParaRPr>
          </a:p>
          <a:p>
            <a:pPr algn="l"/>
            <a:r>
              <a:rPr lang="en-GB" b="0" i="0" u="none" strike="noStrike" dirty="0">
                <a:solidFill>
                  <a:srgbClr val="333333"/>
                </a:solidFill>
                <a:effectLst/>
                <a:latin typeface="OpenSans-webfont"/>
              </a:rPr>
              <a:t>How long can a beaver hold their breath? </a:t>
            </a:r>
          </a:p>
          <a:p>
            <a:pPr algn="l"/>
            <a:r>
              <a:rPr lang="en-GB" b="0" i="1" u="none" strike="noStrike" dirty="0">
                <a:solidFill>
                  <a:srgbClr val="333333"/>
                </a:solidFill>
                <a:effectLst/>
                <a:latin typeface="OpenSans-webfont"/>
              </a:rPr>
              <a:t>Answer: Beavers can hold their breath for up to 15 minutes.</a:t>
            </a:r>
            <a:endParaRPr lang="en-GB" b="0" i="0" u="none" strike="noStrike" dirty="0">
              <a:solidFill>
                <a:srgbClr val="333333"/>
              </a:solidFill>
              <a:effectLst/>
              <a:latin typeface="OpenSans-webfont"/>
            </a:endParaRPr>
          </a:p>
          <a:p>
            <a:pPr algn="l"/>
            <a:r>
              <a:rPr lang="en-GB" b="0" i="1" u="none" strike="noStrike" dirty="0">
                <a:solidFill>
                  <a:srgbClr val="333333"/>
                </a:solidFill>
                <a:effectLst/>
                <a:latin typeface="OpenSans-webfont"/>
              </a:rPr>
              <a:t> </a:t>
            </a:r>
            <a:endParaRPr lang="en-GB" b="0" i="0" u="none" strike="noStrike" dirty="0">
              <a:solidFill>
                <a:srgbClr val="333333"/>
              </a:solidFill>
              <a:effectLst/>
              <a:latin typeface="OpenSans-webfont"/>
            </a:endParaRPr>
          </a:p>
          <a:p>
            <a:pPr algn="l"/>
            <a:r>
              <a:rPr lang="en-GB" b="1" i="0" u="none" strike="noStrike" dirty="0">
                <a:solidFill>
                  <a:srgbClr val="333333"/>
                </a:solidFill>
                <a:effectLst/>
                <a:latin typeface="OpenSans-webfont"/>
              </a:rPr>
              <a:t>Ask students</a:t>
            </a:r>
            <a:endParaRPr lang="en-GB" b="0" i="0" u="none" strike="noStrike" dirty="0">
              <a:solidFill>
                <a:srgbClr val="333333"/>
              </a:solidFill>
              <a:effectLst/>
              <a:latin typeface="OpenSans-webfont"/>
            </a:endParaRPr>
          </a:p>
          <a:p>
            <a:pPr algn="l"/>
            <a:r>
              <a:rPr lang="en-GB" b="0" i="0" u="none" strike="noStrike" dirty="0">
                <a:solidFill>
                  <a:srgbClr val="333333"/>
                </a:solidFill>
                <a:effectLst/>
                <a:latin typeface="OpenSans-webfont"/>
              </a:rPr>
              <a:t>What is the typical lifespan of beavers in the wild?</a:t>
            </a:r>
          </a:p>
          <a:p>
            <a:pPr algn="l"/>
            <a:r>
              <a:rPr lang="en-GB" b="0" i="1" u="none" strike="noStrike" dirty="0">
                <a:solidFill>
                  <a:srgbClr val="333333"/>
                </a:solidFill>
                <a:effectLst/>
                <a:latin typeface="OpenSans-webfont"/>
              </a:rPr>
              <a:t>Answer: Beavers can live in the wild to over 10 years.</a:t>
            </a:r>
            <a:endParaRPr lang="en-GB" b="0" i="0" u="none" strike="noStrike" dirty="0">
              <a:solidFill>
                <a:srgbClr val="333333"/>
              </a:solidFill>
              <a:effectLst/>
              <a:latin typeface="OpenSans-webfont"/>
            </a:endParaRPr>
          </a:p>
        </p:txBody>
      </p:sp>
      <p:sp>
        <p:nvSpPr>
          <p:cNvPr id="4" name="Slide Number Placeholder 3"/>
          <p:cNvSpPr>
            <a:spLocks noGrp="1"/>
          </p:cNvSpPr>
          <p:nvPr>
            <p:ph type="sldNum" sz="quarter" idx="5"/>
          </p:nvPr>
        </p:nvSpPr>
        <p:spPr/>
        <p:txBody>
          <a:bodyPr/>
          <a:lstStyle/>
          <a:p>
            <a:fld id="{EADB8F24-3E0D-5B4E-B86D-53B3B6B6419F}" type="slidenum">
              <a:rPr lang="en-US" smtClean="0"/>
              <a:t>11</a:t>
            </a:fld>
            <a:endParaRPr lang="en-US"/>
          </a:p>
        </p:txBody>
      </p:sp>
    </p:spTree>
    <p:extLst>
      <p:ext uri="{BB962C8B-B14F-4D97-AF65-F5344CB8AC3E}">
        <p14:creationId xmlns:p14="http://schemas.microsoft.com/office/powerpoint/2010/main" val="80653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Freshwater habitats allow wildlife to travel vast distances through different kinds of landscape to complete their life cycles, and act as conveyor belts transporting nutrients and sediment. And it’s not just wildlife that needs freshwater - we drink freshwater to stay alive, use it to keep clean, to water the crops we depend upon, to generate energy and in the manufacture of all sorts of products. Rivers act as transport routes, they provide fish to feed people and their floodplains provide important flood protection… in other words, we couldn’t manage without them!</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Unfortunately, human activities are putting our freshwater habitats under tremendous strain. Thirsty crops suck up water, industrial pollution and sewage leaks into rivers, natural habitats are built over, and dams and weirs divide up our river systems.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How can we help our freshwater habitats?</a:t>
            </a: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Ideas might be: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Protect the freshwater habitats we have left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Don’t litter / do a litter pick</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Support charities who protect freshwater habitats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Don’t waste water: fix leaky taps, install water butts to collect rainwater.</a:t>
            </a:r>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12</a:t>
            </a:fld>
            <a:endParaRPr lang="en-US"/>
          </a:p>
        </p:txBody>
      </p:sp>
    </p:spTree>
    <p:extLst>
      <p:ext uri="{BB962C8B-B14F-4D97-AF65-F5344CB8AC3E}">
        <p14:creationId xmlns:p14="http://schemas.microsoft.com/office/powerpoint/2010/main" val="33847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 the following questions:</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do you know about the UK’s oceans?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would you see, hear, smell, feel?​</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would you want to do in this landscape?​</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wildlife might you find?</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 ocean covers 70% of the Earth’s surface and there is a whole world beneath the waves. 240,000 known species live in our oceans but millions may be undiscovered! UK seas are globally important for many species. Our seafloor provides a home for a fabulous variety of wonders, including brittle stars, sponges, corals, scallops and hermit crabs. Seagrass meadows and kelp forests provide both nurseries and a safe haven for many species. Above them you’ll find the world’s second largest fish, the basking shark, along with 40% of the world’s grey seal population. Above the waves, our wild isles are home to around eight </a:t>
            </a:r>
            <a:r>
              <a:rPr lang="en-GB" sz="1200" dirty="0">
                <a:effectLst/>
                <a:latin typeface="Calibri" panose="020F0502020204030204" pitchFamily="34" charset="0"/>
                <a:ea typeface="Calibri" panose="020F0502020204030204" pitchFamily="34" charset="0"/>
                <a:cs typeface="Times New Roman" panose="02020603050405020304" pitchFamily="18" charset="0"/>
              </a:rPr>
              <a:t>million seabirds. </a:t>
            </a:r>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13</a:t>
            </a:fld>
            <a:endParaRPr lang="en-US"/>
          </a:p>
        </p:txBody>
      </p:sp>
    </p:spTree>
    <p:extLst>
      <p:ext uri="{BB962C8B-B14F-4D97-AF65-F5344CB8AC3E}">
        <p14:creationId xmlns:p14="http://schemas.microsoft.com/office/powerpoint/2010/main" val="233308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Basking sharks are the second largest shark in the world and the largest living creature in UK seas. Basking sharks live all around the UK’s coast but they are most frequently seen around the south-west, Wales, Isle of Man and west coast of Scotland. They are also endangered and not much is known about them. Their population has declined by 80% in the last century. They reproduce at a very slow rate and so getting their numbers back up is a huge challenge. </a:t>
            </a:r>
          </a:p>
          <a:p>
            <a:endParaRPr lang="en-US" dirty="0"/>
          </a:p>
          <a:p>
            <a:pPr algn="l"/>
            <a:r>
              <a:rPr lang="en-GB" b="1" i="0" u="none" strike="noStrike" dirty="0">
                <a:solidFill>
                  <a:srgbClr val="333333"/>
                </a:solidFill>
                <a:effectLst/>
                <a:latin typeface="OpenSans-webfont"/>
              </a:rPr>
              <a:t>Ask students</a:t>
            </a:r>
            <a:endParaRPr lang="en-GB" b="0" i="0" u="none" strike="noStrike" dirty="0">
              <a:solidFill>
                <a:srgbClr val="333333"/>
              </a:solidFill>
              <a:effectLst/>
              <a:latin typeface="OpenSans-webfont"/>
            </a:endParaRPr>
          </a:p>
          <a:p>
            <a:pPr algn="l"/>
            <a:r>
              <a:rPr lang="en-GB" b="0" i="0" u="none" strike="noStrike" dirty="0">
                <a:solidFill>
                  <a:srgbClr val="333333"/>
                </a:solidFill>
                <a:effectLst/>
                <a:latin typeface="OpenSans-webfont"/>
              </a:rPr>
              <a:t>How many tiny teeth do basking sharks have?</a:t>
            </a:r>
          </a:p>
          <a:p>
            <a:pPr algn="l"/>
            <a:r>
              <a:rPr lang="en-GB" b="0" i="1" u="none" strike="noStrike" dirty="0">
                <a:solidFill>
                  <a:srgbClr val="333333"/>
                </a:solidFill>
                <a:effectLst/>
                <a:latin typeface="OpenSans-webfont"/>
              </a:rPr>
              <a:t>Answer: Even though basking sharks mainly eat plankton, they have up to 1,500 tiny teeth.</a:t>
            </a:r>
            <a:endParaRPr lang="en-GB" b="0" i="0" u="none" strike="noStrike" dirty="0">
              <a:solidFill>
                <a:srgbClr val="333333"/>
              </a:solidFill>
              <a:effectLst/>
              <a:latin typeface="OpenSans-webfont"/>
            </a:endParaRPr>
          </a:p>
          <a:p>
            <a:pPr algn="l"/>
            <a:r>
              <a:rPr lang="en-GB" b="0" i="1" u="none" strike="noStrike" dirty="0">
                <a:solidFill>
                  <a:srgbClr val="333333"/>
                </a:solidFill>
                <a:effectLst/>
                <a:latin typeface="OpenSans-webfont"/>
              </a:rPr>
              <a:t> </a:t>
            </a:r>
            <a:endParaRPr lang="en-GB" b="0" i="0" u="none" strike="noStrike" dirty="0">
              <a:solidFill>
                <a:srgbClr val="333333"/>
              </a:solidFill>
              <a:effectLst/>
              <a:latin typeface="OpenSans-webfont"/>
            </a:endParaRPr>
          </a:p>
          <a:p>
            <a:pPr algn="l"/>
            <a:r>
              <a:rPr lang="en-GB" b="1" i="0" u="none" strike="noStrike" dirty="0">
                <a:solidFill>
                  <a:srgbClr val="333333"/>
                </a:solidFill>
                <a:effectLst/>
                <a:latin typeface="OpenSans-webfont"/>
              </a:rPr>
              <a:t>Ask students</a:t>
            </a:r>
            <a:endParaRPr lang="en-GB" b="0" i="0" u="none" strike="noStrike" dirty="0">
              <a:solidFill>
                <a:srgbClr val="333333"/>
              </a:solidFill>
              <a:effectLst/>
              <a:latin typeface="OpenSans-webfont"/>
            </a:endParaRPr>
          </a:p>
          <a:p>
            <a:pPr algn="l"/>
            <a:r>
              <a:rPr lang="en-GB" b="0" i="0" u="none" strike="noStrike" dirty="0">
                <a:solidFill>
                  <a:srgbClr val="333333"/>
                </a:solidFill>
                <a:effectLst/>
                <a:latin typeface="OpenSans-webfont"/>
              </a:rPr>
              <a:t>What is the approximate lifespan of basking sharks?</a:t>
            </a:r>
          </a:p>
          <a:p>
            <a:pPr algn="l"/>
            <a:r>
              <a:rPr lang="en-GB" b="0" i="1" u="none" strike="noStrike" dirty="0">
                <a:solidFill>
                  <a:srgbClr val="333333"/>
                </a:solidFill>
                <a:effectLst/>
                <a:latin typeface="OpenSans-webfont"/>
              </a:rPr>
              <a:t>Answer: It's estimated that basking sharks live to 50 years old.</a:t>
            </a:r>
            <a:endParaRPr lang="en-GB" b="0" i="0" u="none" strike="noStrike" dirty="0">
              <a:solidFill>
                <a:srgbClr val="333333"/>
              </a:solidFill>
              <a:effectLst/>
              <a:latin typeface="OpenSans-webfont"/>
            </a:endParaRPr>
          </a:p>
        </p:txBody>
      </p:sp>
      <p:sp>
        <p:nvSpPr>
          <p:cNvPr id="4" name="Slide Number Placeholder 3"/>
          <p:cNvSpPr>
            <a:spLocks noGrp="1"/>
          </p:cNvSpPr>
          <p:nvPr>
            <p:ph type="sldNum" sz="quarter" idx="5"/>
          </p:nvPr>
        </p:nvSpPr>
        <p:spPr/>
        <p:txBody>
          <a:bodyPr/>
          <a:lstStyle/>
          <a:p>
            <a:fld id="{EADB8F24-3E0D-5B4E-B86D-53B3B6B6419F}" type="slidenum">
              <a:rPr lang="en-US" smtClean="0"/>
              <a:t>14</a:t>
            </a:fld>
            <a:endParaRPr lang="en-US"/>
          </a:p>
        </p:txBody>
      </p:sp>
    </p:spTree>
    <p:extLst>
      <p:ext uri="{BB962C8B-B14F-4D97-AF65-F5344CB8AC3E}">
        <p14:creationId xmlns:p14="http://schemas.microsoft.com/office/powerpoint/2010/main" val="350322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 the UK we have 330 different types of fish, 29 species of cetacean and around 100 types of seabird, wader and wildfowl. We have over 370 marine protected areas – we are understanding more and more that our marine habitats need protection – they provide us with food, tourism, livelihoods and are vital at carbon capture and our fight against climate change.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As the demand on our seas continues to grow, every one of us can play a part in ensuring we use them sustainably and in harmony with nature. If we can do this, then not only will they teem with wildlife, but they will also provide us with sustainable seafood and renewable energy, help us tackle climate change, and be a source of health and wellbeing for generations to come.</a:t>
            </a: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How can we help our oceans?</a:t>
            </a: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Ideas might be: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Protect the oceans habitats we have left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Don’t litter / do a beach clean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Support charities who protect ocean habitats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Don’t waste water: fix leaky taps, install water butts to collect rainwater</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Make sure we eat sustainably caught fish.</a:t>
            </a:r>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15</a:t>
            </a:fld>
            <a:endParaRPr lang="en-US"/>
          </a:p>
        </p:txBody>
      </p:sp>
    </p:spTree>
    <p:extLst>
      <p:ext uri="{BB962C8B-B14F-4D97-AF65-F5344CB8AC3E}">
        <p14:creationId xmlns:p14="http://schemas.microsoft.com/office/powerpoint/2010/main" val="322963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33333"/>
                </a:solidFill>
                <a:effectLst/>
                <a:latin typeface="OpenSans-webfont"/>
              </a:rPr>
              <a:t>The UK's nature is amazing and it’s home to some of the most spectacular species on Earth. It’s also our life support system.</a:t>
            </a:r>
          </a:p>
          <a:p>
            <a:pPr algn="l"/>
            <a:r>
              <a:rPr lang="en-GB" b="0" i="0" u="none" strike="noStrike" dirty="0">
                <a:solidFill>
                  <a:srgbClr val="333333"/>
                </a:solidFill>
                <a:effectLst/>
                <a:latin typeface="OpenSans-webfont"/>
              </a:rPr>
              <a:t>But our precious wildlife and wild places are on the brink.  Let’s find out more about them and how we can all help protect and restore nature.</a:t>
            </a:r>
          </a:p>
        </p:txBody>
      </p:sp>
      <p:sp>
        <p:nvSpPr>
          <p:cNvPr id="4" name="Slide Number Placeholder 3"/>
          <p:cNvSpPr>
            <a:spLocks noGrp="1"/>
          </p:cNvSpPr>
          <p:nvPr>
            <p:ph type="sldNum" sz="quarter" idx="5"/>
          </p:nvPr>
        </p:nvSpPr>
        <p:spPr/>
        <p:txBody>
          <a:bodyPr/>
          <a:lstStyle/>
          <a:p>
            <a:fld id="{EADB8F24-3E0D-5B4E-B86D-53B3B6B6419F}" type="slidenum">
              <a:rPr lang="en-US" smtClean="0"/>
              <a:t>2</a:t>
            </a:fld>
            <a:endParaRPr lang="en-US"/>
          </a:p>
        </p:txBody>
      </p:sp>
    </p:spTree>
    <p:extLst>
      <p:ext uri="{BB962C8B-B14F-4D97-AF65-F5344CB8AC3E}">
        <p14:creationId xmlns:p14="http://schemas.microsoft.com/office/powerpoint/2010/main" val="296906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 the following questions:</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do you know about the UK’s woodland areas?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would you see, hear, smell, feel?​</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would you want to do in this landscape?​</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wildlife might you find?</a:t>
            </a:r>
          </a:p>
          <a:p>
            <a:pPr>
              <a:lnSpc>
                <a:spcPct val="107000"/>
              </a:lnSpc>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UK woodlands are full of exciting wildlife like wild boar, robins, red squirrels, and deer. Incredibly, 326 species completely </a:t>
            </a:r>
            <a:r>
              <a:rPr lang="en-GB" sz="1800" b="0" i="0" u="none" strike="noStrike" dirty="0">
                <a:solidFill>
                  <a:srgbClr val="333333"/>
                </a:solidFill>
                <a:effectLst/>
                <a:latin typeface="OpenSans-webfont"/>
              </a:rPr>
              <a:t>depend</a:t>
            </a:r>
            <a:r>
              <a:rPr lang="en-US" sz="1200" dirty="0">
                <a:effectLst/>
                <a:latin typeface="Calibri" panose="020F0502020204030204" pitchFamily="34" charset="0"/>
                <a:ea typeface="Calibri" panose="020F0502020204030204" pitchFamily="34" charset="0"/>
                <a:cs typeface="Times New Roman" panose="02020603050405020304" pitchFamily="18" charset="0"/>
              </a:rPr>
              <a:t> on oak trees alone. In 2022, our woodlands covered 13% of the UK, absorbing approximately 4 billion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tonnes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carbon, with 70% stored in the soil. </a:t>
            </a:r>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4</a:t>
            </a:fld>
            <a:endParaRPr lang="en-US"/>
          </a:p>
        </p:txBody>
      </p:sp>
    </p:spTree>
    <p:extLst>
      <p:ext uri="{BB962C8B-B14F-4D97-AF65-F5344CB8AC3E}">
        <p14:creationId xmlns:p14="http://schemas.microsoft.com/office/powerpoint/2010/main" val="223172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Oak trees are amazing. Oak trees communicate with each other. Oak trees (and most trees) are connected underground by fungi which wrap around the trees roots in a stringy mat known as a mycorrhizal network. The relationship between trees and fungus is a symbiotic one which means both the trees and the fungi benefit from it. </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Do you know how the trees and the fungi benefit?</a:t>
            </a:r>
            <a:br>
              <a:rPr lang="en-GB" sz="1200" i="1"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Answer: Trees get minerals the fungi donate to them, and the fungi get to take some sugars from the trees’ roots. Scientists think that trees might also use the fungi network to communicate and they have given it the nickname the ‘wood wide web’.</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Do you know how old an oak tree has to be to be considered an ancient oak?</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Answer: They can live for hundreds of years and are classed as ancient once it reaches 400 years old.</a:t>
            </a:r>
            <a:endParaRPr lang="en-US" dirty="0"/>
          </a:p>
          <a:p>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5</a:t>
            </a:fld>
            <a:endParaRPr lang="en-US"/>
          </a:p>
        </p:txBody>
      </p:sp>
    </p:spTree>
    <p:extLst>
      <p:ext uri="{BB962C8B-B14F-4D97-AF65-F5344CB8AC3E}">
        <p14:creationId xmlns:p14="http://schemas.microsoft.com/office/powerpoint/2010/main" val="71796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Our natural trees are essential. They purify our air, capture carbon and provide food and shelter for thousands of species. But centuries of poor management and destructive development has left the UK with only 13% tree cover, and only half of this is natural woodland. In fact, we are one of the least wooded countries in Europe.</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How can we help our woodlands?</a:t>
            </a: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Ideas might be: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Plant more trees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Protect the trees / woodlands we have left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Don’t waste paper</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Recycle paper / wood products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Don’t litter / do a litter pick</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Support charities who protect woodlands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Be careful where you walk in woodlands – sticking to paths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Check for the FSC logo on materials / products.</a:t>
            </a:r>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6</a:t>
            </a:fld>
            <a:endParaRPr lang="en-US"/>
          </a:p>
        </p:txBody>
      </p:sp>
    </p:spTree>
    <p:extLst>
      <p:ext uri="{BB962C8B-B14F-4D97-AF65-F5344CB8AC3E}">
        <p14:creationId xmlns:p14="http://schemas.microsoft.com/office/powerpoint/2010/main" val="203188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 the following questions:</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do you know about the UK’s grassland areas?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would you see, hear, smell, feel?​</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would you want to do in this landscape?​</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wildlife might you find?</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Grasslands cover over 40% of the UKs land - our boggy moorlands, colourful wildflower meadows, areas of farmland, and even grassy verges on the edges of roads. In the distant past, our grasslands existed because they were grazed by herds of wild cows, horses and deer. </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Over thousands of years, however, they have developed alongside farming and other human activity and now they rely on human management to stop them developing into woodland over time – including through the grazing of farmed herbivores like cows and sheep, or cutting back for hay.</a:t>
            </a:r>
            <a:r>
              <a:rPr lang="en-GB" dirty="0">
                <a:effectLst/>
              </a:rPr>
              <a:t> </a:t>
            </a:r>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7</a:t>
            </a:fld>
            <a:endParaRPr lang="en-US"/>
          </a:p>
        </p:txBody>
      </p:sp>
    </p:spTree>
    <p:extLst>
      <p:ext uri="{BB962C8B-B14F-4D97-AF65-F5344CB8AC3E}">
        <p14:creationId xmlns:p14="http://schemas.microsoft.com/office/powerpoint/2010/main" val="3911265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Most of the species of bees we have in the UK are ‘solitary’ bees. This means they don’t live in hives or colonies but build individual nests for their larvae. Some solitary bees nest in sandy banks or old bricks; others use hollow stems of dead plants or old wood to create their nests.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Ask students: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 many species of bees do we have in the UK?</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Answer: There are over 250 species of bee in the UK.</a:t>
            </a:r>
            <a:r>
              <a:rPr lang="en-GB" dirty="0">
                <a:effectLst/>
              </a:rPr>
              <a:t> </a:t>
            </a:r>
          </a:p>
          <a:p>
            <a:endParaRPr lang="en-GB" dirty="0">
              <a:effectLst/>
            </a:endParaRPr>
          </a:p>
          <a:p>
            <a:pPr algn="l"/>
            <a:r>
              <a:rPr lang="en-GB" b="1" i="0" u="none" strike="noStrike" dirty="0">
                <a:solidFill>
                  <a:srgbClr val="333333"/>
                </a:solidFill>
                <a:effectLst/>
                <a:latin typeface="OpenSans-webfont"/>
              </a:rPr>
              <a:t>Ask students:</a:t>
            </a:r>
            <a:endParaRPr lang="en-GB" b="0" i="0" u="none" strike="noStrike" dirty="0">
              <a:solidFill>
                <a:srgbClr val="333333"/>
              </a:solidFill>
              <a:effectLst/>
              <a:latin typeface="OpenSans-webfont"/>
            </a:endParaRPr>
          </a:p>
          <a:p>
            <a:pPr algn="l"/>
            <a:r>
              <a:rPr lang="en-GB" b="0" i="0" u="none" strike="noStrike" dirty="0">
                <a:solidFill>
                  <a:srgbClr val="333333"/>
                </a:solidFill>
                <a:effectLst/>
                <a:latin typeface="OpenSans-webfont"/>
              </a:rPr>
              <a:t>Most of the species of bees we have in the UK are ‘solitary’ bees. What does being a ‘solitary bee’ mean?</a:t>
            </a:r>
          </a:p>
          <a:p>
            <a:pPr algn="l"/>
            <a:r>
              <a:rPr lang="en-GB" b="0" i="1" u="none" strike="noStrike" dirty="0">
                <a:solidFill>
                  <a:srgbClr val="333333"/>
                </a:solidFill>
                <a:effectLst/>
                <a:latin typeface="OpenSans-webfont"/>
              </a:rPr>
              <a:t>Answer:</a:t>
            </a:r>
            <a:r>
              <a:rPr lang="en-GB" b="0" i="0" u="none" strike="noStrike" dirty="0">
                <a:solidFill>
                  <a:srgbClr val="333333"/>
                </a:solidFill>
                <a:effectLst/>
                <a:latin typeface="OpenSans-webfont"/>
              </a:rPr>
              <a:t> </a:t>
            </a:r>
            <a:r>
              <a:rPr lang="en-GB" b="0" i="1" u="none" strike="noStrike" dirty="0">
                <a:solidFill>
                  <a:srgbClr val="333333"/>
                </a:solidFill>
                <a:effectLst/>
                <a:latin typeface="OpenSans-webfont"/>
              </a:rPr>
              <a:t>This means they don’t live in hives or colonies but build individual nests for their larvae.</a:t>
            </a:r>
            <a:endParaRPr lang="en-GB" b="0" i="0" u="none" strike="noStrike" dirty="0">
              <a:solidFill>
                <a:srgbClr val="333333"/>
              </a:solidFill>
              <a:effectLst/>
              <a:latin typeface="OpenSans-webfont"/>
            </a:endParaRPr>
          </a:p>
          <a:p>
            <a:pPr algn="l"/>
            <a:r>
              <a:rPr lang="en-GB" b="0" i="0" u="none" strike="noStrike" dirty="0">
                <a:solidFill>
                  <a:srgbClr val="333333"/>
                </a:solidFill>
                <a:effectLst/>
                <a:latin typeface="OpenSans-webfont"/>
              </a:rPr>
              <a:t>Follow up question: Where might solitary bees make their nests?</a:t>
            </a:r>
          </a:p>
          <a:p>
            <a:pPr algn="l"/>
            <a:r>
              <a:rPr lang="en-GB" b="0" i="1" u="none" strike="noStrike" dirty="0">
                <a:solidFill>
                  <a:srgbClr val="333333"/>
                </a:solidFill>
                <a:effectLst/>
                <a:latin typeface="OpenSans-webfont"/>
              </a:rPr>
              <a:t>Answer: Some solitary bees nest in sandy banks or old bricks; others use hollow stems of dead plants or old wood to create their nests.</a:t>
            </a:r>
            <a:endParaRPr lang="en-GB" b="0" i="0" u="none" strike="noStrike" dirty="0">
              <a:solidFill>
                <a:srgbClr val="333333"/>
              </a:solidFill>
              <a:effectLst/>
              <a:latin typeface="OpenSans-webfont"/>
            </a:endParaRPr>
          </a:p>
        </p:txBody>
      </p:sp>
      <p:sp>
        <p:nvSpPr>
          <p:cNvPr id="4" name="Slide Number Placeholder 3"/>
          <p:cNvSpPr>
            <a:spLocks noGrp="1"/>
          </p:cNvSpPr>
          <p:nvPr>
            <p:ph type="sldNum" sz="quarter" idx="5"/>
          </p:nvPr>
        </p:nvSpPr>
        <p:spPr/>
        <p:txBody>
          <a:bodyPr/>
          <a:lstStyle/>
          <a:p>
            <a:fld id="{EADB8F24-3E0D-5B4E-B86D-53B3B6B6419F}" type="slidenum">
              <a:rPr lang="en-US" smtClean="0"/>
              <a:t>8</a:t>
            </a:fld>
            <a:endParaRPr lang="en-US"/>
          </a:p>
        </p:txBody>
      </p:sp>
    </p:spTree>
    <p:extLst>
      <p:ext uri="{BB962C8B-B14F-4D97-AF65-F5344CB8AC3E}">
        <p14:creationId xmlns:p14="http://schemas.microsoft.com/office/powerpoint/2010/main" val="162661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These ‘semi-natural’ grassland habitats are extremely important, and are so much more than just grass. Healthy grasslands are home to a huge variety of plants such as heather, buttercups, knotweed and cowslips, important pollinators like bees and butterflies, tiny rodents like field voles and harvest mice, reptiles like common lizards and slow worms, and predators such as weasels, stoats, hovering kestrels and silent short-eared owls. </a:t>
            </a:r>
          </a:p>
          <a:p>
            <a:pPr>
              <a:lnSpc>
                <a:spcPct val="107000"/>
              </a:lnSpc>
              <a:spcAft>
                <a:spcPts val="800"/>
              </a:spcAft>
            </a:pP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Grasslands are not just important for our biodiversity, they also provide us with a nature-based solution to climate change. Through complex relationships between grassland plants, fungi and microorganisms beneath the surface, grasslands can suck up huge amounts of carbon dioxide from the atmosphere and lock it up into the soil. Species-rich grasslands can also capture and store pollutants, reducing their impact on our air and fresh water.</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But unfortunately, we have not been protecting our UK grasslands. Activities like crop spraying, ploughing, use of fertilisers, overgrazing of animals, building new roads and trainlines, expanding towns and cities, planting conifer trees for wood and human-induced climate change, are all putting our UK grassland habitats under tremendous strain. We have now lost 97% of our wildflower meadows since 1930.</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How can we help our grasslands?</a:t>
            </a: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Ideas might be:</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0" i="0" u="none" strike="noStrike" dirty="0">
                <a:solidFill>
                  <a:srgbClr val="333333"/>
                </a:solidFill>
                <a:effectLst/>
                <a:latin typeface="OpenSans-webfont"/>
              </a:rPr>
              <a:t>Plant</a:t>
            </a: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 wild flowers / grasses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Protect the grasslands we have left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Don’t litter / do a litter pick</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Support charities who protect grasslands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Be careful where you walk in grasslands – sticking to paths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Build a bug / bee hotel.</a:t>
            </a:r>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9</a:t>
            </a:fld>
            <a:endParaRPr lang="en-US"/>
          </a:p>
        </p:txBody>
      </p:sp>
    </p:spTree>
    <p:extLst>
      <p:ext uri="{BB962C8B-B14F-4D97-AF65-F5344CB8AC3E}">
        <p14:creationId xmlns:p14="http://schemas.microsoft.com/office/powerpoint/2010/main" val="65759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Ask students the following questions:</a:t>
            </a:r>
            <a:br>
              <a:rPr lang="en-GB" sz="1200" kern="100" dirty="0">
                <a:effectLst/>
                <a:latin typeface="Calibri" panose="020F0502020204030204" pitchFamily="34" charset="0"/>
                <a:ea typeface="Calibri" panose="020F0502020204030204" pitchFamily="34" charset="0"/>
                <a:cs typeface="Times New Roman" panose="02020603050405020304" pitchFamily="18" charset="0"/>
              </a:rPr>
            </a:b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do you know about the UK’s freshwater habitats?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would you see, hear, smell, feel?​</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would you want to do in this landscape?​</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What wildlife might you find?</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Freshwater habitats include rivers, streams, ponds and </a:t>
            </a:r>
            <a:r>
              <a:rPr lang="en-GB" sz="1200" dirty="0">
                <a:effectLst/>
                <a:latin typeface="Calibri" panose="020F0502020204030204" pitchFamily="34" charset="0"/>
                <a:ea typeface="Calibri" panose="020F0502020204030204" pitchFamily="34" charset="0"/>
                <a:cs typeface="Times New Roman" panose="02020603050405020304" pitchFamily="18" charset="0"/>
              </a:rPr>
              <a:t>marshes. They are home to thousands of species in the UK including dragonflies, salmon, frogs, newts, kingfishers, herons, dippers, otters and water voles. We have over 11,000 rivers and 40,000 lakes in the UK.</a:t>
            </a:r>
            <a:r>
              <a:rPr lang="en-GB" dirty="0">
                <a:effectLst/>
              </a:rPr>
              <a:t> </a:t>
            </a:r>
            <a:endParaRPr lang="en-US" dirty="0"/>
          </a:p>
        </p:txBody>
      </p:sp>
      <p:sp>
        <p:nvSpPr>
          <p:cNvPr id="4" name="Slide Number Placeholder 3"/>
          <p:cNvSpPr>
            <a:spLocks noGrp="1"/>
          </p:cNvSpPr>
          <p:nvPr>
            <p:ph type="sldNum" sz="quarter" idx="5"/>
          </p:nvPr>
        </p:nvSpPr>
        <p:spPr/>
        <p:txBody>
          <a:bodyPr/>
          <a:lstStyle/>
          <a:p>
            <a:fld id="{EADB8F24-3E0D-5B4E-B86D-53B3B6B6419F}" type="slidenum">
              <a:rPr lang="en-US" smtClean="0"/>
              <a:t>10</a:t>
            </a:fld>
            <a:endParaRPr lang="en-US"/>
          </a:p>
        </p:txBody>
      </p:sp>
    </p:spTree>
    <p:extLst>
      <p:ext uri="{BB962C8B-B14F-4D97-AF65-F5344CB8AC3E}">
        <p14:creationId xmlns:p14="http://schemas.microsoft.com/office/powerpoint/2010/main" val="4031269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46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2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77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04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02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385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629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82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7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86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5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65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44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35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56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97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23.png"/><Relationship Id="rId4" Type="http://schemas.openxmlformats.org/officeDocument/2006/relationships/image" Target="../media/image2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1.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23.png"/><Relationship Id="rId4" Type="http://schemas.openxmlformats.org/officeDocument/2006/relationships/image" Target="../media/image2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0.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image" Target="../media/image67.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3" Type="http://schemas.openxmlformats.org/officeDocument/2006/relationships/video" Target="https://www.youtube.com/embed/C-KcTje9sMk?start=5&amp;feature=oembed" TargetMode="External"/><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23.png"/><Relationship Id="rId4" Type="http://schemas.openxmlformats.org/officeDocument/2006/relationships/image" Target="../media/image2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458D840-BAF7-4886-65BA-08BB8414B0C6}"/>
              </a:ext>
            </a:extLst>
          </p:cNvPr>
          <p:cNvGrpSpPr/>
          <p:nvPr userDrawn="1"/>
        </p:nvGrpSpPr>
        <p:grpSpPr>
          <a:xfrm>
            <a:off x="-1" y="-97974"/>
            <a:ext cx="12192001" cy="6996114"/>
            <a:chOff x="-1" y="-97974"/>
            <a:chExt cx="12192001" cy="6996114"/>
          </a:xfrm>
        </p:grpSpPr>
        <p:grpSp>
          <p:nvGrpSpPr>
            <p:cNvPr id="8" name="Group 7">
              <a:extLst>
                <a:ext uri="{FF2B5EF4-FFF2-40B4-BE49-F238E27FC236}">
                  <a16:creationId xmlns:a16="http://schemas.microsoft.com/office/drawing/2014/main" id="{D6165B48-08AB-4BF7-EB2F-53EA190478CE}"/>
                </a:ext>
              </a:extLst>
            </p:cNvPr>
            <p:cNvGrpSpPr/>
            <p:nvPr/>
          </p:nvGrpSpPr>
          <p:grpSpPr>
            <a:xfrm>
              <a:off x="-1" y="0"/>
              <a:ext cx="12192001" cy="6858000"/>
              <a:chOff x="-1" y="0"/>
              <a:chExt cx="12192001" cy="6858000"/>
            </a:xfrm>
          </p:grpSpPr>
          <p:pic>
            <p:nvPicPr>
              <p:cNvPr id="14" name="Picture 13" descr="A bird sitting on a log&#10;&#10;Description automatically generated">
                <a:extLst>
                  <a:ext uri="{FF2B5EF4-FFF2-40B4-BE49-F238E27FC236}">
                    <a16:creationId xmlns:a16="http://schemas.microsoft.com/office/drawing/2014/main" id="{EB838620-DB1D-0D0F-F1E0-5A6C0BC53C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pic>
            <p:nvPicPr>
              <p:cNvPr id="15" name="Picture 14" descr="A silhouette of a person standing on top of a mountain&#10;&#10;Description automatically generated">
                <a:extLst>
                  <a:ext uri="{FF2B5EF4-FFF2-40B4-BE49-F238E27FC236}">
                    <a16:creationId xmlns:a16="http://schemas.microsoft.com/office/drawing/2014/main" id="{EF7B9957-60EB-7DB0-85D7-A9ECC618AD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2001" cy="3866606"/>
              </a:xfrm>
              <a:prstGeom prst="rect">
                <a:avLst/>
              </a:prstGeom>
            </p:spPr>
          </p:pic>
          <p:pic>
            <p:nvPicPr>
              <p:cNvPr id="16" name="Picture 15" descr="A bird sitting on a rock&#10;&#10;Description automatically generated">
                <a:extLst>
                  <a:ext uri="{FF2B5EF4-FFF2-40B4-BE49-F238E27FC236}">
                    <a16:creationId xmlns:a16="http://schemas.microsoft.com/office/drawing/2014/main" id="{17AB41CC-C265-233A-6103-50B50E7DF63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22468" y="1982972"/>
                <a:ext cx="5421085" cy="4875028"/>
              </a:xfrm>
              <a:prstGeom prst="rect">
                <a:avLst/>
              </a:prstGeom>
            </p:spPr>
          </p:pic>
        </p:grpSp>
        <p:pic>
          <p:nvPicPr>
            <p:cNvPr id="9" name="Picture 8" descr="A black background with yellow and orange objects&#10;&#10;Description automatically generated">
              <a:extLst>
                <a:ext uri="{FF2B5EF4-FFF2-40B4-BE49-F238E27FC236}">
                  <a16:creationId xmlns:a16="http://schemas.microsoft.com/office/drawing/2014/main" id="{4FC8D280-A947-E4B5-2EF1-204ACADC086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23314" y="4493622"/>
              <a:ext cx="5268686" cy="2364377"/>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7EDF954-4A34-C38E-3453-B528C9064B7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43552" y="3429000"/>
              <a:ext cx="3043647" cy="1443446"/>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5FCB2E02-B971-B451-E837-1109C8A096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3429000"/>
              <a:ext cx="2847703" cy="3429000"/>
            </a:xfrm>
            <a:prstGeom prst="rect">
              <a:avLst/>
            </a:prstGeom>
          </p:spPr>
        </p:pic>
        <p:sp>
          <p:nvSpPr>
            <p:cNvPr id="12" name="TextBox 11">
              <a:extLst>
                <a:ext uri="{FF2B5EF4-FFF2-40B4-BE49-F238E27FC236}">
                  <a16:creationId xmlns:a16="http://schemas.microsoft.com/office/drawing/2014/main" id="{C6340C55-BD9D-6CC7-F956-AB4D2E670C97}"/>
                </a:ext>
              </a:extLst>
            </p:cNvPr>
            <p:cNvSpPr txBox="1"/>
            <p:nvPr/>
          </p:nvSpPr>
          <p:spPr>
            <a:xfrm>
              <a:off x="9296400" y="6498030"/>
              <a:ext cx="2731477" cy="400110"/>
            </a:xfrm>
            <a:prstGeom prst="rect">
              <a:avLst/>
            </a:prstGeom>
            <a:noFill/>
          </p:spPr>
          <p:txBody>
            <a:bodyPr wrap="square" rtlCol="0">
              <a:spAutoFit/>
            </a:bodyPr>
            <a:lstStyle/>
            <a:p>
              <a:r>
                <a:rPr lang="en-GB" sz="1000" dirty="0">
                  <a:solidFill>
                    <a:schemeClr val="bg1"/>
                  </a:solidFill>
                  <a:effectLst/>
                  <a:latin typeface="Open Sans" panose="020B0606030504020204" pitchFamily="34" charset="0"/>
                </a:rPr>
                <a:t>© Shutterstock/Laura Galbraith/WWF-UK</a:t>
              </a:r>
            </a:p>
            <a:p>
              <a:endParaRPr lang="en-US" sz="1000" dirty="0">
                <a:solidFill>
                  <a:schemeClr val="bg1"/>
                </a:solidFill>
              </a:endParaRPr>
            </a:p>
          </p:txBody>
        </p:sp>
        <p:pic>
          <p:nvPicPr>
            <p:cNvPr id="13" name="Picture 12" descr="A black background with white text&#10;&#10;Description automatically generated">
              <a:extLst>
                <a:ext uri="{FF2B5EF4-FFF2-40B4-BE49-F238E27FC236}">
                  <a16:creationId xmlns:a16="http://schemas.microsoft.com/office/drawing/2014/main" id="{49058664-0405-6CE7-4A9E-AFA516080085}"/>
                </a:ext>
              </a:extLst>
            </p:cNvPr>
            <p:cNvPicPr>
              <a:picLocks noChangeAspect="1"/>
            </p:cNvPicPr>
            <p:nvPr/>
          </p:nvPicPr>
          <p:blipFill rotWithShape="1">
            <a:blip r:embed="rId9"/>
            <a:srcRect l="16072" r="12679" b="71085"/>
            <a:stretch/>
          </p:blipFill>
          <p:spPr>
            <a:xfrm>
              <a:off x="1752600" y="-97974"/>
              <a:ext cx="8686800" cy="1982972"/>
            </a:xfrm>
            <a:prstGeom prst="rect">
              <a:avLst/>
            </a:prstGeom>
          </p:spPr>
        </p:pic>
      </p:grpSp>
    </p:spTree>
    <p:extLst>
      <p:ext uri="{BB962C8B-B14F-4D97-AF65-F5344CB8AC3E}">
        <p14:creationId xmlns:p14="http://schemas.microsoft.com/office/powerpoint/2010/main" val="272962004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BCDC-7B02-FBCC-7286-09950C6B82A1}"/>
              </a:ext>
            </a:extLst>
          </p:cNvPr>
          <p:cNvGrpSpPr/>
          <p:nvPr userDrawn="1"/>
        </p:nvGrpSpPr>
        <p:grpSpPr>
          <a:xfrm>
            <a:off x="-1" y="0"/>
            <a:ext cx="12192001" cy="6858000"/>
            <a:chOff x="-1" y="0"/>
            <a:chExt cx="12192001" cy="6858000"/>
          </a:xfrm>
        </p:grpSpPr>
        <p:pic>
          <p:nvPicPr>
            <p:cNvPr id="3" name="Picture 2" descr="A frog in a pond&#10;&#10;Description automatically generated">
              <a:extLst>
                <a:ext uri="{FF2B5EF4-FFF2-40B4-BE49-F238E27FC236}">
                  <a16:creationId xmlns:a16="http://schemas.microsoft.com/office/drawing/2014/main" id="{C244F45C-1734-B18B-2616-1DF52F5ADB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black background&#10;&#10;Description automatically generated">
              <a:extLst>
                <a:ext uri="{FF2B5EF4-FFF2-40B4-BE49-F238E27FC236}">
                  <a16:creationId xmlns:a16="http://schemas.microsoft.com/office/drawing/2014/main" id="{9D4D4F08-2C62-5585-B903-B2852AECBB67}"/>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3281082" y="2783540"/>
              <a:ext cx="8910918" cy="4074459"/>
            </a:xfrm>
            <a:prstGeom prst="rect">
              <a:avLst/>
            </a:prstGeom>
          </p:spPr>
        </p:pic>
        <p:pic>
          <p:nvPicPr>
            <p:cNvPr id="5" name="Picture 4" descr="A blue and black background&#10;&#10;Description automatically generated">
              <a:extLst>
                <a:ext uri="{FF2B5EF4-FFF2-40B4-BE49-F238E27FC236}">
                  <a16:creationId xmlns:a16="http://schemas.microsoft.com/office/drawing/2014/main" id="{14565716-796A-7F73-2C72-BBF1678858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460812"/>
              <a:ext cx="5634318" cy="2743200"/>
            </a:xfrm>
            <a:prstGeom prst="rect">
              <a:avLst/>
            </a:prstGeom>
          </p:spPr>
        </p:pic>
        <p:pic>
          <p:nvPicPr>
            <p:cNvPr id="6" name="Picture 5">
              <a:extLst>
                <a:ext uri="{FF2B5EF4-FFF2-40B4-BE49-F238E27FC236}">
                  <a16:creationId xmlns:a16="http://schemas.microsoft.com/office/drawing/2014/main" id="{763F0FCE-8AB9-0E4D-AC14-F4B9CCA94E7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85846" y="0"/>
              <a:ext cx="4406153" cy="3832412"/>
            </a:xfrm>
            <a:prstGeom prst="rect">
              <a:avLst/>
            </a:prstGeom>
          </p:spPr>
        </p:pic>
        <p:pic>
          <p:nvPicPr>
            <p:cNvPr id="9" name="Picture 8" descr="A white bird on a black background&#10;&#10;Description automatically generated">
              <a:extLst>
                <a:ext uri="{FF2B5EF4-FFF2-40B4-BE49-F238E27FC236}">
                  <a16:creationId xmlns:a16="http://schemas.microsoft.com/office/drawing/2014/main" id="{5FB05EC2-6509-84D4-4C62-D4A4785872D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85846" y="2783540"/>
              <a:ext cx="4406154" cy="4074460"/>
            </a:xfrm>
            <a:prstGeom prst="rect">
              <a:avLst/>
            </a:prstGeom>
          </p:spPr>
        </p:pic>
        <p:sp>
          <p:nvSpPr>
            <p:cNvPr id="10" name="TextBox 9">
              <a:extLst>
                <a:ext uri="{FF2B5EF4-FFF2-40B4-BE49-F238E27FC236}">
                  <a16:creationId xmlns:a16="http://schemas.microsoft.com/office/drawing/2014/main" id="{3224CD37-4E5C-8AE0-3B8F-3719B4D3DE2A}"/>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David Lawson/WWF-UK</a:t>
              </a:r>
            </a:p>
          </p:txBody>
        </p:sp>
        <p:sp>
          <p:nvSpPr>
            <p:cNvPr id="11" name="TextBox 10">
              <a:extLst>
                <a:ext uri="{FF2B5EF4-FFF2-40B4-BE49-F238E27FC236}">
                  <a16:creationId xmlns:a16="http://schemas.microsoft.com/office/drawing/2014/main" id="{8574129B-DDB5-698A-38F8-00E5EBA05983}"/>
                </a:ext>
              </a:extLst>
            </p:cNvPr>
            <p:cNvSpPr txBox="1"/>
            <p:nvPr/>
          </p:nvSpPr>
          <p:spPr>
            <a:xfrm rot="1123256">
              <a:off x="8758302" y="5672492"/>
              <a:ext cx="1722928"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Sam Hobson/WWF-UK</a:t>
              </a:r>
            </a:p>
          </p:txBody>
        </p:sp>
        <p:sp>
          <p:nvSpPr>
            <p:cNvPr id="18" name="TextBox 17">
              <a:extLst>
                <a:ext uri="{FF2B5EF4-FFF2-40B4-BE49-F238E27FC236}">
                  <a16:creationId xmlns:a16="http://schemas.microsoft.com/office/drawing/2014/main" id="{1EA9B548-72AC-2675-8440-FB58AD319C03}"/>
                </a:ext>
              </a:extLst>
            </p:cNvPr>
            <p:cNvSpPr txBox="1"/>
            <p:nvPr/>
          </p:nvSpPr>
          <p:spPr>
            <a:xfrm rot="20864610">
              <a:off x="10249525" y="2713863"/>
              <a:ext cx="855280"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t>
              </a:r>
              <a:r>
                <a:rPr lang="en-GB" sz="1000" dirty="0" err="1">
                  <a:solidFill>
                    <a:schemeClr val="bg1"/>
                  </a:solidFill>
                  <a:effectLst/>
                  <a:latin typeface="Open Sans" panose="020B0606030504020204" pitchFamily="34" charset="0"/>
                </a:rPr>
                <a:t>Pixabay</a:t>
              </a:r>
              <a:endParaRPr lang="en-GB" sz="1000" dirty="0">
                <a:solidFill>
                  <a:schemeClr val="bg1"/>
                </a:solidFill>
                <a:effectLst/>
                <a:latin typeface="Open Sans" panose="020B0606030504020204" pitchFamily="34" charset="0"/>
              </a:endParaRPr>
            </a:p>
          </p:txBody>
        </p:sp>
        <p:pic>
          <p:nvPicPr>
            <p:cNvPr id="19" name="Picture 18" descr="A black background with white text&#10;&#10;Description automatically generated">
              <a:extLst>
                <a:ext uri="{FF2B5EF4-FFF2-40B4-BE49-F238E27FC236}">
                  <a16:creationId xmlns:a16="http://schemas.microsoft.com/office/drawing/2014/main" id="{157CF59D-77F2-0B2D-6C13-94749AB47081}"/>
                </a:ext>
              </a:extLst>
            </p:cNvPr>
            <p:cNvPicPr>
              <a:picLocks noChangeAspect="1"/>
            </p:cNvPicPr>
            <p:nvPr/>
          </p:nvPicPr>
          <p:blipFill rotWithShape="1">
            <a:blip r:embed="rId8"/>
            <a:srcRect t="50000" r="61705" b="26667"/>
            <a:stretch/>
          </p:blipFill>
          <p:spPr>
            <a:xfrm>
              <a:off x="-1" y="3429001"/>
              <a:ext cx="4668983" cy="1600200"/>
            </a:xfrm>
            <a:prstGeom prst="rect">
              <a:avLst/>
            </a:prstGeom>
          </p:spPr>
        </p:pic>
      </p:grpSp>
    </p:spTree>
    <p:extLst>
      <p:ext uri="{BB962C8B-B14F-4D97-AF65-F5344CB8AC3E}">
        <p14:creationId xmlns:p14="http://schemas.microsoft.com/office/powerpoint/2010/main" val="161631749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7C2D9A-9C51-58AC-DC96-9E97F84ED12E}"/>
              </a:ext>
            </a:extLst>
          </p:cNvPr>
          <p:cNvGrpSpPr/>
          <p:nvPr userDrawn="1"/>
        </p:nvGrpSpPr>
        <p:grpSpPr>
          <a:xfrm>
            <a:off x="0" y="0"/>
            <a:ext cx="12192000" cy="6858000"/>
            <a:chOff x="0" y="0"/>
            <a:chExt cx="12192000" cy="6858000"/>
          </a:xfrm>
        </p:grpSpPr>
        <p:pic>
          <p:nvPicPr>
            <p:cNvPr id="8" name="Picture 7" descr="A beaver swimming in water&#10;&#10;Description automatically generated">
              <a:extLst>
                <a:ext uri="{FF2B5EF4-FFF2-40B4-BE49-F238E27FC236}">
                  <a16:creationId xmlns:a16="http://schemas.microsoft.com/office/drawing/2014/main" id="{E286B340-3620-0183-8CB0-4E608388CE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1F5E30A9-0C91-4E32-7E21-90BB7CA106F8}"/>
                </a:ext>
              </a:extLst>
            </p:cNvPr>
            <p:cNvGrpSpPr/>
            <p:nvPr/>
          </p:nvGrpSpPr>
          <p:grpSpPr>
            <a:xfrm>
              <a:off x="0" y="2024743"/>
              <a:ext cx="4506686" cy="2451134"/>
              <a:chOff x="0" y="2024743"/>
              <a:chExt cx="4506686" cy="2451134"/>
            </a:xfrm>
          </p:grpSpPr>
          <p:pic>
            <p:nvPicPr>
              <p:cNvPr id="16" name="Picture 15" descr="A yellow and black background&#10;&#10;Description automatically generated">
                <a:extLst>
                  <a:ext uri="{FF2B5EF4-FFF2-40B4-BE49-F238E27FC236}">
                    <a16:creationId xmlns:a16="http://schemas.microsoft.com/office/drawing/2014/main" id="{F3384574-B01A-5610-A6A9-6F249B3D2B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024743"/>
                <a:ext cx="4506686" cy="1619794"/>
              </a:xfrm>
              <a:prstGeom prst="rect">
                <a:avLst/>
              </a:prstGeom>
            </p:spPr>
          </p:pic>
          <p:sp>
            <p:nvSpPr>
              <p:cNvPr id="17" name="Rectangle 16">
                <a:extLst>
                  <a:ext uri="{FF2B5EF4-FFF2-40B4-BE49-F238E27FC236}">
                    <a16:creationId xmlns:a16="http://schemas.microsoft.com/office/drawing/2014/main" id="{C50A3405-D746-BCF2-31B3-87D992201423}"/>
                  </a:ext>
                </a:extLst>
              </p:cNvPr>
              <p:cNvSpPr/>
              <p:nvPr/>
            </p:nvSpPr>
            <p:spPr>
              <a:xfrm>
                <a:off x="0" y="3429000"/>
                <a:ext cx="3605349" cy="1046877"/>
              </a:xfrm>
              <a:prstGeom prst="rect">
                <a:avLst/>
              </a:prstGeom>
              <a:solidFill>
                <a:srgbClr val="1C39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descr="A white magnifying glass on a black background&#10;&#10;Description automatically generated">
              <a:extLst>
                <a:ext uri="{FF2B5EF4-FFF2-40B4-BE49-F238E27FC236}">
                  <a16:creationId xmlns:a16="http://schemas.microsoft.com/office/drawing/2014/main" id="{42A2B34D-9EA6-29B4-B6C6-764011F835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91118" y="1035424"/>
              <a:ext cx="2299447" cy="2451134"/>
            </a:xfrm>
            <a:prstGeom prst="rect">
              <a:avLst/>
            </a:prstGeom>
          </p:spPr>
        </p:pic>
        <p:sp>
          <p:nvSpPr>
            <p:cNvPr id="14" name="TextBox 13">
              <a:extLst>
                <a:ext uri="{FF2B5EF4-FFF2-40B4-BE49-F238E27FC236}">
                  <a16:creationId xmlns:a16="http://schemas.microsoft.com/office/drawing/2014/main" id="{70962DDD-AE14-358B-4F39-EA1F0F732426}"/>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Alessandro </a:t>
              </a:r>
              <a:r>
                <a:rPr lang="en-GB" sz="1000" dirty="0" err="1">
                  <a:solidFill>
                    <a:schemeClr val="bg1"/>
                  </a:solidFill>
                  <a:effectLst/>
                  <a:latin typeface="Open Sans" panose="020B0606030504020204" pitchFamily="34" charset="0"/>
                </a:rPr>
                <a:t>Sgro</a:t>
              </a:r>
              <a:r>
                <a:rPr lang="en-GB" sz="1000" dirty="0">
                  <a:solidFill>
                    <a:schemeClr val="bg1"/>
                  </a:solidFill>
                  <a:effectLst/>
                  <a:latin typeface="Open Sans" panose="020B0606030504020204" pitchFamily="34" charset="0"/>
                </a:rPr>
                <a:t>/WWF</a:t>
              </a:r>
            </a:p>
          </p:txBody>
        </p:sp>
        <p:pic>
          <p:nvPicPr>
            <p:cNvPr id="15" name="Picture 14" descr="A black background with white text&#10;&#10;Description automatically generated">
              <a:extLst>
                <a:ext uri="{FF2B5EF4-FFF2-40B4-BE49-F238E27FC236}">
                  <a16:creationId xmlns:a16="http://schemas.microsoft.com/office/drawing/2014/main" id="{69149DF3-4180-95EF-A7C7-15C3DE28376B}"/>
                </a:ext>
              </a:extLst>
            </p:cNvPr>
            <p:cNvPicPr>
              <a:picLocks noChangeAspect="1"/>
            </p:cNvPicPr>
            <p:nvPr/>
          </p:nvPicPr>
          <p:blipFill rotWithShape="1">
            <a:blip r:embed="rId6"/>
            <a:srcRect t="40018" r="72500" b="36363"/>
            <a:stretch/>
          </p:blipFill>
          <p:spPr>
            <a:xfrm>
              <a:off x="0" y="2744388"/>
              <a:ext cx="3352800" cy="1619794"/>
            </a:xfrm>
            <a:prstGeom prst="rect">
              <a:avLst/>
            </a:prstGeom>
          </p:spPr>
        </p:pic>
      </p:grpSp>
    </p:spTree>
    <p:extLst>
      <p:ext uri="{BB962C8B-B14F-4D97-AF65-F5344CB8AC3E}">
        <p14:creationId xmlns:p14="http://schemas.microsoft.com/office/powerpoint/2010/main" val="382584099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1806D9-069D-2383-BFEC-92725A60CA48}"/>
              </a:ext>
            </a:extLst>
          </p:cNvPr>
          <p:cNvGrpSpPr/>
          <p:nvPr userDrawn="1"/>
        </p:nvGrpSpPr>
        <p:grpSpPr>
          <a:xfrm>
            <a:off x="-1" y="0"/>
            <a:ext cx="12192001" cy="6858000"/>
            <a:chOff x="-1" y="0"/>
            <a:chExt cx="12192001" cy="6858000"/>
          </a:xfrm>
        </p:grpSpPr>
        <p:pic>
          <p:nvPicPr>
            <p:cNvPr id="3" name="Picture 2" descr="A bird flying over a mouse and a bird&#10;&#10;Description automatically generated">
              <a:extLst>
                <a:ext uri="{FF2B5EF4-FFF2-40B4-BE49-F238E27FC236}">
                  <a16:creationId xmlns:a16="http://schemas.microsoft.com/office/drawing/2014/main" id="{517E0C1F-A768-7D37-1DEB-A40EEA548B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black background&#10;&#10;Description automatically generated">
              <a:extLst>
                <a:ext uri="{FF2B5EF4-FFF2-40B4-BE49-F238E27FC236}">
                  <a16:creationId xmlns:a16="http://schemas.microsoft.com/office/drawing/2014/main" id="{C6051A71-C52A-436B-6083-319E13B14B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608728"/>
              <a:ext cx="6710082" cy="4249271"/>
            </a:xfrm>
            <a:prstGeom prst="rect">
              <a:avLst/>
            </a:prstGeom>
          </p:spPr>
        </p:pic>
        <p:pic>
          <p:nvPicPr>
            <p:cNvPr id="5" name="Picture 4" descr="A group of white birds in the sky&#10;&#10;Description automatically generated">
              <a:extLst>
                <a:ext uri="{FF2B5EF4-FFF2-40B4-BE49-F238E27FC236}">
                  <a16:creationId xmlns:a16="http://schemas.microsoft.com/office/drawing/2014/main" id="{EF41C74A-E36E-42A5-424F-7E26F58C06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91318" y="2312894"/>
              <a:ext cx="4598894" cy="2097741"/>
            </a:xfrm>
            <a:prstGeom prst="rect">
              <a:avLst/>
            </a:prstGeom>
          </p:spPr>
        </p:pic>
        <p:sp>
          <p:nvSpPr>
            <p:cNvPr id="6" name="TextBox 5">
              <a:extLst>
                <a:ext uri="{FF2B5EF4-FFF2-40B4-BE49-F238E27FC236}">
                  <a16:creationId xmlns:a16="http://schemas.microsoft.com/office/drawing/2014/main" id="{E66E929A-78B9-AED8-0AA6-7CFB587CAEDB}"/>
                </a:ext>
              </a:extLst>
            </p:cNvPr>
            <p:cNvSpPr txBox="1"/>
            <p:nvPr/>
          </p:nvSpPr>
          <p:spPr>
            <a:xfrm>
              <a:off x="7428984" y="6498030"/>
              <a:ext cx="4598894"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Water Vole © </a:t>
              </a:r>
              <a:r>
                <a:rPr lang="en-GB" sz="1000" dirty="0" err="1">
                  <a:solidFill>
                    <a:schemeClr val="bg1"/>
                  </a:solidFill>
                  <a:effectLst/>
                  <a:latin typeface="Open Sans" panose="020B0606030504020204" pitchFamily="34" charset="0"/>
                </a:rPr>
                <a:t>naturepl.com</a:t>
              </a:r>
              <a:r>
                <a:rPr lang="en-GB" sz="1000" dirty="0">
                  <a:solidFill>
                    <a:schemeClr val="bg1"/>
                  </a:solidFill>
                  <a:effectLst/>
                  <a:latin typeface="Open Sans" panose="020B0606030504020204" pitchFamily="34" charset="0"/>
                </a:rPr>
                <a:t>/Terry Whittaker/WWF</a:t>
              </a:r>
            </a:p>
          </p:txBody>
        </p:sp>
        <p:sp>
          <p:nvSpPr>
            <p:cNvPr id="9" name="TextBox 8">
              <a:extLst>
                <a:ext uri="{FF2B5EF4-FFF2-40B4-BE49-F238E27FC236}">
                  <a16:creationId xmlns:a16="http://schemas.microsoft.com/office/drawing/2014/main" id="{22F0B866-A77F-7EAF-E8B3-E9AF66D42BBF}"/>
                </a:ext>
              </a:extLst>
            </p:cNvPr>
            <p:cNvSpPr txBox="1"/>
            <p:nvPr/>
          </p:nvSpPr>
          <p:spPr>
            <a:xfrm>
              <a:off x="9352260" y="3111237"/>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t>
              </a:r>
              <a:r>
                <a:rPr lang="en-GB" sz="1000" dirty="0" err="1">
                  <a:solidFill>
                    <a:schemeClr val="bg1"/>
                  </a:solidFill>
                  <a:effectLst/>
                  <a:latin typeface="Open Sans" panose="020B0606030504020204" pitchFamily="34" charset="0"/>
                </a:rPr>
                <a:t>Pixabay</a:t>
              </a:r>
              <a:endParaRPr lang="en-GB" sz="1000" dirty="0">
                <a:solidFill>
                  <a:schemeClr val="bg1"/>
                </a:solidFill>
                <a:effectLst/>
                <a:latin typeface="Open Sans" panose="020B0606030504020204" pitchFamily="34" charset="0"/>
              </a:endParaRPr>
            </a:p>
          </p:txBody>
        </p:sp>
        <p:sp>
          <p:nvSpPr>
            <p:cNvPr id="10" name="TextBox 9">
              <a:extLst>
                <a:ext uri="{FF2B5EF4-FFF2-40B4-BE49-F238E27FC236}">
                  <a16:creationId xmlns:a16="http://schemas.microsoft.com/office/drawing/2014/main" id="{9729E8B5-4A9A-4871-33CA-23D137349ED8}"/>
                </a:ext>
              </a:extLst>
            </p:cNvPr>
            <p:cNvSpPr txBox="1"/>
            <p:nvPr/>
          </p:nvSpPr>
          <p:spPr>
            <a:xfrm>
              <a:off x="164122" y="3070363"/>
              <a:ext cx="2731477" cy="246221"/>
            </a:xfrm>
            <a:prstGeom prst="rect">
              <a:avLst/>
            </a:prstGeom>
            <a:noFill/>
          </p:spPr>
          <p:txBody>
            <a:bodyPr wrap="square" rtlCol="0">
              <a:spAutoFit/>
            </a:bodyPr>
            <a:lstStyle/>
            <a:p>
              <a:r>
                <a:rPr lang="en-GB" sz="1000" dirty="0">
                  <a:solidFill>
                    <a:schemeClr val="bg1"/>
                  </a:solidFill>
                  <a:effectLst/>
                  <a:latin typeface="Open Sans" panose="020B0606030504020204" pitchFamily="34" charset="0"/>
                </a:rPr>
                <a:t>© </a:t>
              </a:r>
              <a:r>
                <a:rPr lang="en-GB" sz="1000" dirty="0" err="1">
                  <a:solidFill>
                    <a:schemeClr val="bg1"/>
                  </a:solidFill>
                  <a:effectLst/>
                  <a:latin typeface="Open Sans" panose="020B0606030504020204" pitchFamily="34" charset="0"/>
                </a:rPr>
                <a:t>ScotlandBigPicture.com</a:t>
              </a:r>
              <a:r>
                <a:rPr lang="en-GB" sz="1000" dirty="0">
                  <a:solidFill>
                    <a:schemeClr val="bg1"/>
                  </a:solidFill>
                  <a:effectLst/>
                  <a:latin typeface="Open Sans" panose="020B0606030504020204" pitchFamily="34" charset="0"/>
                </a:rPr>
                <a:t>/WWF-UK</a:t>
              </a:r>
            </a:p>
          </p:txBody>
        </p:sp>
        <p:pic>
          <p:nvPicPr>
            <p:cNvPr id="11" name="Picture 10" descr="A black background with white text&#10;&#10;Description automatically generated">
              <a:extLst>
                <a:ext uri="{FF2B5EF4-FFF2-40B4-BE49-F238E27FC236}">
                  <a16:creationId xmlns:a16="http://schemas.microsoft.com/office/drawing/2014/main" id="{B0CE1EF6-5BFC-6073-B9E6-758C6A7D32EF}"/>
                </a:ext>
              </a:extLst>
            </p:cNvPr>
            <p:cNvPicPr>
              <a:picLocks noChangeAspect="1"/>
            </p:cNvPicPr>
            <p:nvPr/>
          </p:nvPicPr>
          <p:blipFill rotWithShape="1">
            <a:blip r:embed="rId6"/>
            <a:srcRect t="51639" r="63162" b="13600"/>
            <a:stretch/>
          </p:blipFill>
          <p:spPr>
            <a:xfrm>
              <a:off x="-1" y="3312966"/>
              <a:ext cx="4491319" cy="2383895"/>
            </a:xfrm>
            <a:prstGeom prst="rect">
              <a:avLst/>
            </a:prstGeom>
          </p:spPr>
        </p:pic>
      </p:grpSp>
    </p:spTree>
    <p:extLst>
      <p:ext uri="{BB962C8B-B14F-4D97-AF65-F5344CB8AC3E}">
        <p14:creationId xmlns:p14="http://schemas.microsoft.com/office/powerpoint/2010/main" val="49541581"/>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9AA3F8-2D7D-C29F-41F2-A8825F861D00}"/>
              </a:ext>
            </a:extLst>
          </p:cNvPr>
          <p:cNvGrpSpPr/>
          <p:nvPr userDrawn="1"/>
        </p:nvGrpSpPr>
        <p:grpSpPr>
          <a:xfrm>
            <a:off x="0" y="0"/>
            <a:ext cx="12192000" cy="6858000"/>
            <a:chOff x="0" y="0"/>
            <a:chExt cx="12192000" cy="6858000"/>
          </a:xfrm>
        </p:grpSpPr>
        <p:pic>
          <p:nvPicPr>
            <p:cNvPr id="8" name="Picture 7" descr="A group of white sea urchins on a rock&#10;&#10;Description automatically generated">
              <a:extLst>
                <a:ext uri="{FF2B5EF4-FFF2-40B4-BE49-F238E27FC236}">
                  <a16:creationId xmlns:a16="http://schemas.microsoft.com/office/drawing/2014/main" id="{CE9F4823-336B-AF2F-2B40-43FAE51BE3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descr="A blue and black background&#10;&#10;Description automatically generated">
              <a:extLst>
                <a:ext uri="{FF2B5EF4-FFF2-40B4-BE49-F238E27FC236}">
                  <a16:creationId xmlns:a16="http://schemas.microsoft.com/office/drawing/2014/main" id="{4B78E2F3-A13B-C8C0-E64B-64C2F5DC6303}"/>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0" y="2460812"/>
              <a:ext cx="4961965" cy="4397188"/>
            </a:xfrm>
            <a:prstGeom prst="rect">
              <a:avLst/>
            </a:prstGeom>
          </p:spPr>
        </p:pic>
        <p:pic>
          <p:nvPicPr>
            <p:cNvPr id="13" name="Picture 12" descr="A blue and black background&#10;&#10;Description automatically generated">
              <a:extLst>
                <a:ext uri="{FF2B5EF4-FFF2-40B4-BE49-F238E27FC236}">
                  <a16:creationId xmlns:a16="http://schemas.microsoft.com/office/drawing/2014/main" id="{948B1756-760D-BA30-E4F6-4E62996F3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286000"/>
              <a:ext cx="5634318" cy="2796988"/>
            </a:xfrm>
            <a:prstGeom prst="rect">
              <a:avLst/>
            </a:prstGeom>
          </p:spPr>
        </p:pic>
        <p:pic>
          <p:nvPicPr>
            <p:cNvPr id="14" name="Picture 13" descr="A close-up of a turtle&#10;&#10;Description automatically generated">
              <a:extLst>
                <a:ext uri="{FF2B5EF4-FFF2-40B4-BE49-F238E27FC236}">
                  <a16:creationId xmlns:a16="http://schemas.microsoft.com/office/drawing/2014/main" id="{7332268E-B896-C819-29D5-0F25908139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2400" y="0"/>
              <a:ext cx="3671047" cy="3724835"/>
            </a:xfrm>
            <a:prstGeom prst="rect">
              <a:avLst/>
            </a:prstGeom>
          </p:spPr>
        </p:pic>
        <p:pic>
          <p:nvPicPr>
            <p:cNvPr id="15" name="Picture 14" descr="A close-up of a bird&#10;&#10;Description automatically generated">
              <a:extLst>
                <a:ext uri="{FF2B5EF4-FFF2-40B4-BE49-F238E27FC236}">
                  <a16:creationId xmlns:a16="http://schemas.microsoft.com/office/drawing/2014/main" id="{63A6E8E3-2CE7-24BE-A0F3-CDFC775C474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72400" y="2877670"/>
              <a:ext cx="4419600" cy="3980329"/>
            </a:xfrm>
            <a:prstGeom prst="rect">
              <a:avLst/>
            </a:prstGeom>
          </p:spPr>
        </p:pic>
        <p:sp>
          <p:nvSpPr>
            <p:cNvPr id="16" name="TextBox 15">
              <a:extLst>
                <a:ext uri="{FF2B5EF4-FFF2-40B4-BE49-F238E27FC236}">
                  <a16:creationId xmlns:a16="http://schemas.microsoft.com/office/drawing/2014/main" id="{73070D3D-69C0-E8F2-D937-DEC0BF5CD671}"/>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Alexander Mustard / WWF-UK</a:t>
              </a:r>
            </a:p>
          </p:txBody>
        </p:sp>
        <p:sp>
          <p:nvSpPr>
            <p:cNvPr id="17" name="TextBox 16">
              <a:extLst>
                <a:ext uri="{FF2B5EF4-FFF2-40B4-BE49-F238E27FC236}">
                  <a16:creationId xmlns:a16="http://schemas.microsoft.com/office/drawing/2014/main" id="{A66CA148-E844-868C-9EA8-CC500FB2694F}"/>
                </a:ext>
              </a:extLst>
            </p:cNvPr>
            <p:cNvSpPr txBox="1"/>
            <p:nvPr/>
          </p:nvSpPr>
          <p:spPr>
            <a:xfrm rot="4639609">
              <a:off x="9339943" y="1486343"/>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 </a:t>
              </a:r>
              <a:r>
                <a:rPr lang="en-GB" sz="1000" dirty="0" err="1">
                  <a:solidFill>
                    <a:schemeClr val="bg1"/>
                  </a:solidFill>
                  <a:effectLst/>
                  <a:latin typeface="Open Sans" panose="020B0606030504020204" pitchFamily="34" charset="0"/>
                </a:rPr>
                <a:t>naturepl.com</a:t>
              </a:r>
              <a:r>
                <a:rPr lang="en-GB" sz="1000" dirty="0">
                  <a:solidFill>
                    <a:schemeClr val="bg1"/>
                  </a:solidFill>
                  <a:effectLst/>
                  <a:latin typeface="Open Sans" panose="020B0606030504020204" pitchFamily="34" charset="0"/>
                </a:rPr>
                <a:t> / Alex Mustard / WWF</a:t>
              </a:r>
            </a:p>
          </p:txBody>
        </p:sp>
        <p:sp>
          <p:nvSpPr>
            <p:cNvPr id="18" name="TextBox 17">
              <a:extLst>
                <a:ext uri="{FF2B5EF4-FFF2-40B4-BE49-F238E27FC236}">
                  <a16:creationId xmlns:a16="http://schemas.microsoft.com/office/drawing/2014/main" id="{17F59A44-179E-5730-14D7-E043F7945966}"/>
                </a:ext>
              </a:extLst>
            </p:cNvPr>
            <p:cNvSpPr txBox="1"/>
            <p:nvPr/>
          </p:nvSpPr>
          <p:spPr>
            <a:xfrm rot="1101863">
              <a:off x="8226507" y="5585976"/>
              <a:ext cx="2294105"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Drew Buckley (</a:t>
              </a:r>
              <a:r>
                <a:rPr lang="en-GB" sz="1000" dirty="0" err="1">
                  <a:solidFill>
                    <a:schemeClr val="bg1"/>
                  </a:solidFill>
                  <a:effectLst/>
                  <a:latin typeface="Open Sans" panose="020B0606030504020204" pitchFamily="34" charset="0"/>
                </a:rPr>
                <a:t>rspb-images.com</a:t>
              </a:r>
              <a:r>
                <a:rPr lang="en-GB" sz="1000" dirty="0">
                  <a:solidFill>
                    <a:schemeClr val="bg1"/>
                  </a:solidFill>
                  <a:effectLst/>
                  <a:latin typeface="Open Sans" panose="020B0606030504020204" pitchFamily="34" charset="0"/>
                </a:rPr>
                <a:t>)</a:t>
              </a:r>
            </a:p>
          </p:txBody>
        </p:sp>
        <p:pic>
          <p:nvPicPr>
            <p:cNvPr id="19" name="Picture 18" descr="A black background with white text&#10;&#10;Description automatically generated">
              <a:extLst>
                <a:ext uri="{FF2B5EF4-FFF2-40B4-BE49-F238E27FC236}">
                  <a16:creationId xmlns:a16="http://schemas.microsoft.com/office/drawing/2014/main" id="{2423DE3D-6676-20E7-0FFF-2793D518F70B}"/>
                </a:ext>
              </a:extLst>
            </p:cNvPr>
            <p:cNvPicPr>
              <a:picLocks noChangeAspect="1"/>
            </p:cNvPicPr>
            <p:nvPr/>
          </p:nvPicPr>
          <p:blipFill rotWithShape="1">
            <a:blip r:embed="rId8"/>
            <a:srcRect t="50000" r="65568" b="25882"/>
            <a:stretch/>
          </p:blipFill>
          <p:spPr>
            <a:xfrm>
              <a:off x="0" y="3429000"/>
              <a:ext cx="4197927" cy="1653988"/>
            </a:xfrm>
            <a:prstGeom prst="rect">
              <a:avLst/>
            </a:prstGeom>
          </p:spPr>
        </p:pic>
      </p:grpSp>
    </p:spTree>
    <p:extLst>
      <p:ext uri="{BB962C8B-B14F-4D97-AF65-F5344CB8AC3E}">
        <p14:creationId xmlns:p14="http://schemas.microsoft.com/office/powerpoint/2010/main" val="75732023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F91976-189E-E1D7-3525-10D401218845}"/>
              </a:ext>
            </a:extLst>
          </p:cNvPr>
          <p:cNvGrpSpPr/>
          <p:nvPr userDrawn="1"/>
        </p:nvGrpSpPr>
        <p:grpSpPr>
          <a:xfrm>
            <a:off x="0" y="0"/>
            <a:ext cx="12192000" cy="6858000"/>
            <a:chOff x="0" y="0"/>
            <a:chExt cx="12192000" cy="6858000"/>
          </a:xfrm>
        </p:grpSpPr>
        <p:pic>
          <p:nvPicPr>
            <p:cNvPr id="3" name="Picture 2" descr="A shark with open mouth underwater&#10;&#10;Description automatically generated">
              <a:extLst>
                <a:ext uri="{FF2B5EF4-FFF2-40B4-BE49-F238E27FC236}">
                  <a16:creationId xmlns:a16="http://schemas.microsoft.com/office/drawing/2014/main" id="{00CE8C6B-1A0D-E3C3-6A9A-C638C6EE99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B75EA51C-2821-7927-E355-14AEBD540FED}"/>
                </a:ext>
              </a:extLst>
            </p:cNvPr>
            <p:cNvGrpSpPr/>
            <p:nvPr/>
          </p:nvGrpSpPr>
          <p:grpSpPr>
            <a:xfrm>
              <a:off x="0" y="2024743"/>
              <a:ext cx="4506686" cy="3024051"/>
              <a:chOff x="0" y="2024743"/>
              <a:chExt cx="4506686" cy="3024051"/>
            </a:xfrm>
          </p:grpSpPr>
          <p:pic>
            <p:nvPicPr>
              <p:cNvPr id="11" name="Picture 10" descr="A yellow and black background&#10;&#10;Description automatically generated">
                <a:extLst>
                  <a:ext uri="{FF2B5EF4-FFF2-40B4-BE49-F238E27FC236}">
                    <a16:creationId xmlns:a16="http://schemas.microsoft.com/office/drawing/2014/main" id="{5F249CB0-96E5-BFB1-F41A-5B6E52A48A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024743"/>
                <a:ext cx="4506686" cy="1619794"/>
              </a:xfrm>
              <a:prstGeom prst="rect">
                <a:avLst/>
              </a:prstGeom>
            </p:spPr>
          </p:pic>
          <p:sp>
            <p:nvSpPr>
              <p:cNvPr id="20" name="Rectangle 19">
                <a:extLst>
                  <a:ext uri="{FF2B5EF4-FFF2-40B4-BE49-F238E27FC236}">
                    <a16:creationId xmlns:a16="http://schemas.microsoft.com/office/drawing/2014/main" id="{AD166218-663F-556E-900B-B0E3915B23BD}"/>
                  </a:ext>
                </a:extLst>
              </p:cNvPr>
              <p:cNvSpPr/>
              <p:nvPr/>
            </p:nvSpPr>
            <p:spPr>
              <a:xfrm>
                <a:off x="0" y="3429000"/>
                <a:ext cx="3605349" cy="1619794"/>
              </a:xfrm>
              <a:prstGeom prst="rect">
                <a:avLst/>
              </a:prstGeom>
              <a:solidFill>
                <a:srgbClr val="1C39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white magnifying glass on a black background&#10;&#10;Description automatically generated">
              <a:extLst>
                <a:ext uri="{FF2B5EF4-FFF2-40B4-BE49-F238E27FC236}">
                  <a16:creationId xmlns:a16="http://schemas.microsoft.com/office/drawing/2014/main" id="{EC47CED6-D244-C413-47F8-360905029F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91118" y="1035424"/>
              <a:ext cx="2299447" cy="245113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E79DC945-62E4-35E7-95AB-21F0E28161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542494" y="1573306"/>
              <a:ext cx="1649506" cy="1855694"/>
            </a:xfrm>
            <a:prstGeom prst="rect">
              <a:avLst/>
            </a:prstGeom>
          </p:spPr>
        </p:pic>
        <p:sp>
          <p:nvSpPr>
            <p:cNvPr id="9" name="TextBox 8">
              <a:extLst>
                <a:ext uri="{FF2B5EF4-FFF2-40B4-BE49-F238E27FC236}">
                  <a16:creationId xmlns:a16="http://schemas.microsoft.com/office/drawing/2014/main" id="{256A94B3-9524-5B2C-67A8-FF7309020DAA}"/>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t>
              </a:r>
              <a:r>
                <a:rPr lang="en-GB" sz="1000" dirty="0" err="1">
                  <a:solidFill>
                    <a:schemeClr val="bg1"/>
                  </a:solidFill>
                  <a:effectLst/>
                  <a:latin typeface="Open Sans" panose="020B0606030504020204" pitchFamily="34" charset="0"/>
                </a:rPr>
                <a:t>naturepl.com</a:t>
              </a:r>
              <a:r>
                <a:rPr lang="en-GB" sz="1000" dirty="0">
                  <a:solidFill>
                    <a:schemeClr val="bg1"/>
                  </a:solidFill>
                  <a:effectLst/>
                  <a:latin typeface="Open Sans" panose="020B0606030504020204" pitchFamily="34" charset="0"/>
                </a:rPr>
                <a:t> / Alan James / WWF</a:t>
              </a:r>
            </a:p>
          </p:txBody>
        </p:sp>
        <p:pic>
          <p:nvPicPr>
            <p:cNvPr id="10" name="Picture 9" descr="A black background with white text&#10;&#10;Description automatically generated">
              <a:extLst>
                <a:ext uri="{FF2B5EF4-FFF2-40B4-BE49-F238E27FC236}">
                  <a16:creationId xmlns:a16="http://schemas.microsoft.com/office/drawing/2014/main" id="{C3488B7C-FDAB-9ED9-D53B-10AD43DEF873}"/>
                </a:ext>
              </a:extLst>
            </p:cNvPr>
            <p:cNvPicPr>
              <a:picLocks noChangeAspect="1"/>
            </p:cNvPicPr>
            <p:nvPr/>
          </p:nvPicPr>
          <p:blipFill rotWithShape="1">
            <a:blip r:embed="rId7"/>
            <a:srcRect t="39149" r="72273" b="28932"/>
            <a:stretch/>
          </p:blipFill>
          <p:spPr>
            <a:xfrm>
              <a:off x="0" y="2743200"/>
              <a:ext cx="3380509" cy="2189018"/>
            </a:xfrm>
            <a:prstGeom prst="rect">
              <a:avLst/>
            </a:prstGeom>
          </p:spPr>
        </p:pic>
      </p:grpSp>
    </p:spTree>
    <p:extLst>
      <p:ext uri="{BB962C8B-B14F-4D97-AF65-F5344CB8AC3E}">
        <p14:creationId xmlns:p14="http://schemas.microsoft.com/office/powerpoint/2010/main" val="325173974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3FAB557-330A-A7F3-A68A-59115F09328C}"/>
              </a:ext>
            </a:extLst>
          </p:cNvPr>
          <p:cNvGrpSpPr/>
          <p:nvPr userDrawn="1"/>
        </p:nvGrpSpPr>
        <p:grpSpPr>
          <a:xfrm>
            <a:off x="0" y="0"/>
            <a:ext cx="12191998" cy="6857999"/>
            <a:chOff x="0" y="0"/>
            <a:chExt cx="12191998" cy="6857999"/>
          </a:xfrm>
        </p:grpSpPr>
        <p:pic>
          <p:nvPicPr>
            <p:cNvPr id="8" name="Picture 7" descr="A collage of sea creatures&#10;&#10;Description automatically generated">
              <a:extLst>
                <a:ext uri="{FF2B5EF4-FFF2-40B4-BE49-F238E27FC236}">
                  <a16:creationId xmlns:a16="http://schemas.microsoft.com/office/drawing/2014/main" id="{8D5C4D9D-F0DD-4CED-BC89-534BEBFB5B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8" cy="6857999"/>
            </a:xfrm>
            <a:prstGeom prst="rect">
              <a:avLst/>
            </a:prstGeom>
          </p:spPr>
        </p:pic>
        <p:pic>
          <p:nvPicPr>
            <p:cNvPr id="12" name="Picture 11" descr="A blue and black background&#10;&#10;Description automatically generated">
              <a:extLst>
                <a:ext uri="{FF2B5EF4-FFF2-40B4-BE49-F238E27FC236}">
                  <a16:creationId xmlns:a16="http://schemas.microsoft.com/office/drawing/2014/main" id="{D5D21D15-103F-2E44-008C-8F180A58D6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608728"/>
              <a:ext cx="6710082" cy="4249271"/>
            </a:xfrm>
            <a:prstGeom prst="rect">
              <a:avLst/>
            </a:prstGeom>
          </p:spPr>
        </p:pic>
        <p:pic>
          <p:nvPicPr>
            <p:cNvPr id="13" name="Picture 12" descr="A close up of a squid&#10;&#10;Description automatically generated">
              <a:extLst>
                <a:ext uri="{FF2B5EF4-FFF2-40B4-BE49-F238E27FC236}">
                  <a16:creationId xmlns:a16="http://schemas.microsoft.com/office/drawing/2014/main" id="{BE84C95E-74B9-A608-3CF9-31023C1927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4094" y="376518"/>
              <a:ext cx="5611905" cy="4235823"/>
            </a:xfrm>
            <a:prstGeom prst="rect">
              <a:avLst/>
            </a:prstGeom>
          </p:spPr>
        </p:pic>
        <p:pic>
          <p:nvPicPr>
            <p:cNvPr id="14" name="Picture 13" descr="A group of fish in the dark&#10;&#10;Description automatically generated">
              <a:extLst>
                <a:ext uri="{FF2B5EF4-FFF2-40B4-BE49-F238E27FC236}">
                  <a16:creationId xmlns:a16="http://schemas.microsoft.com/office/drawing/2014/main" id="{BCD079D8-C09E-CFCA-70B3-0B133EA7BF8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34317" y="4383740"/>
              <a:ext cx="3119718" cy="2474259"/>
            </a:xfrm>
            <a:prstGeom prst="rect">
              <a:avLst/>
            </a:prstGeom>
          </p:spPr>
        </p:pic>
        <p:sp>
          <p:nvSpPr>
            <p:cNvPr id="15" name="TextBox 14">
              <a:extLst>
                <a:ext uri="{FF2B5EF4-FFF2-40B4-BE49-F238E27FC236}">
                  <a16:creationId xmlns:a16="http://schemas.microsoft.com/office/drawing/2014/main" id="{B5881C1C-5FE0-F9E8-7934-E535183153FD}"/>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Adobe Stock</a:t>
              </a:r>
            </a:p>
          </p:txBody>
        </p:sp>
        <p:sp>
          <p:nvSpPr>
            <p:cNvPr id="16" name="TextBox 15">
              <a:extLst>
                <a:ext uri="{FF2B5EF4-FFF2-40B4-BE49-F238E27FC236}">
                  <a16:creationId xmlns:a16="http://schemas.microsoft.com/office/drawing/2014/main" id="{ED733266-896B-8494-CA39-96F99A2FE91D}"/>
                </a:ext>
              </a:extLst>
            </p:cNvPr>
            <p:cNvSpPr txBox="1"/>
            <p:nvPr/>
          </p:nvSpPr>
          <p:spPr>
            <a:xfrm>
              <a:off x="9352260" y="3111237"/>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Alexander Mustard / WWF-UK</a:t>
              </a:r>
            </a:p>
          </p:txBody>
        </p:sp>
        <p:sp>
          <p:nvSpPr>
            <p:cNvPr id="17" name="TextBox 16">
              <a:extLst>
                <a:ext uri="{FF2B5EF4-FFF2-40B4-BE49-F238E27FC236}">
                  <a16:creationId xmlns:a16="http://schemas.microsoft.com/office/drawing/2014/main" id="{411D81B0-BD6E-7638-DEF6-98EB0CDE11E3}"/>
                </a:ext>
              </a:extLst>
            </p:cNvPr>
            <p:cNvSpPr txBox="1"/>
            <p:nvPr/>
          </p:nvSpPr>
          <p:spPr>
            <a:xfrm>
              <a:off x="164122" y="3070363"/>
              <a:ext cx="2731477" cy="246221"/>
            </a:xfrm>
            <a:prstGeom prst="rect">
              <a:avLst/>
            </a:prstGeom>
            <a:noFill/>
          </p:spPr>
          <p:txBody>
            <a:bodyPr wrap="square" rtlCol="0">
              <a:spAutoFit/>
            </a:bodyPr>
            <a:lstStyle/>
            <a:p>
              <a:r>
                <a:rPr lang="en-GB" sz="1000" dirty="0">
                  <a:solidFill>
                    <a:schemeClr val="bg1"/>
                  </a:solidFill>
                  <a:effectLst/>
                  <a:latin typeface="Open Sans" panose="020B0606030504020204" pitchFamily="34" charset="0"/>
                </a:rPr>
                <a:t>© Adobe Stock</a:t>
              </a:r>
            </a:p>
          </p:txBody>
        </p:sp>
        <p:pic>
          <p:nvPicPr>
            <p:cNvPr id="18" name="Picture 17" descr="A black background with white text&#10;&#10;Description automatically generated">
              <a:extLst>
                <a:ext uri="{FF2B5EF4-FFF2-40B4-BE49-F238E27FC236}">
                  <a16:creationId xmlns:a16="http://schemas.microsoft.com/office/drawing/2014/main" id="{895C3FE3-3093-3EF0-A062-9278C0861A6F}"/>
                </a:ext>
              </a:extLst>
            </p:cNvPr>
            <p:cNvPicPr>
              <a:picLocks noChangeAspect="1"/>
            </p:cNvPicPr>
            <p:nvPr/>
          </p:nvPicPr>
          <p:blipFill rotWithShape="1">
            <a:blip r:embed="rId7"/>
            <a:srcRect t="50000" r="61397" b="16162"/>
            <a:stretch/>
          </p:blipFill>
          <p:spPr>
            <a:xfrm>
              <a:off x="0" y="3193473"/>
              <a:ext cx="4706468" cy="2320636"/>
            </a:xfrm>
            <a:prstGeom prst="rect">
              <a:avLst/>
            </a:prstGeom>
          </p:spPr>
        </p:pic>
      </p:grpSp>
    </p:spTree>
    <p:extLst>
      <p:ext uri="{BB962C8B-B14F-4D97-AF65-F5344CB8AC3E}">
        <p14:creationId xmlns:p14="http://schemas.microsoft.com/office/powerpoint/2010/main" val="3600662123"/>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A98A54-1E3F-A08E-276A-A19908020E4A}"/>
              </a:ext>
            </a:extLst>
          </p:cNvPr>
          <p:cNvGrpSpPr/>
          <p:nvPr userDrawn="1"/>
        </p:nvGrpSpPr>
        <p:grpSpPr>
          <a:xfrm>
            <a:off x="0" y="0"/>
            <a:ext cx="12192000" cy="6858000"/>
            <a:chOff x="0" y="0"/>
            <a:chExt cx="12192000" cy="6858000"/>
          </a:xfrm>
        </p:grpSpPr>
        <p:pic>
          <p:nvPicPr>
            <p:cNvPr id="3" name="Picture 2" descr="A silhouette of a child running&#10;&#10;Description automatically generated">
              <a:extLst>
                <a:ext uri="{FF2B5EF4-FFF2-40B4-BE49-F238E27FC236}">
                  <a16:creationId xmlns:a16="http://schemas.microsoft.com/office/drawing/2014/main" id="{35CCBB54-E7F5-07D8-32ED-CF7AD69174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0357681-45A8-E80A-3F4D-C5D531CF2A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472952"/>
              <a:ext cx="3805518" cy="1385047"/>
            </a:xfrm>
            <a:prstGeom prst="rect">
              <a:avLst/>
            </a:prstGeom>
          </p:spPr>
        </p:pic>
        <p:sp>
          <p:nvSpPr>
            <p:cNvPr id="5" name="TextBox 4">
              <a:extLst>
                <a:ext uri="{FF2B5EF4-FFF2-40B4-BE49-F238E27FC236}">
                  <a16:creationId xmlns:a16="http://schemas.microsoft.com/office/drawing/2014/main" id="{7D022E86-D4B8-D58F-99B2-FBF270D1CDE0}"/>
                </a:ext>
              </a:extLst>
            </p:cNvPr>
            <p:cNvSpPr txBox="1"/>
            <p:nvPr/>
          </p:nvSpPr>
          <p:spPr>
            <a:xfrm>
              <a:off x="7958138" y="6498030"/>
              <a:ext cx="4069739"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t>
              </a:r>
              <a:r>
                <a:rPr lang="en-GB" sz="1000" dirty="0" err="1">
                  <a:solidFill>
                    <a:schemeClr val="bg1"/>
                  </a:solidFill>
                  <a:effectLst/>
                  <a:latin typeface="Open Sans" panose="020B0606030504020204" pitchFamily="34" charset="0"/>
                </a:rPr>
                <a:t>naturepl.com</a:t>
              </a:r>
              <a:r>
                <a:rPr lang="en-GB" sz="1000" dirty="0">
                  <a:solidFill>
                    <a:schemeClr val="bg1"/>
                  </a:solidFill>
                  <a:effectLst/>
                  <a:latin typeface="Open Sans" panose="020B0606030504020204" pitchFamily="34" charset="0"/>
                </a:rPr>
                <a:t> / David </a:t>
              </a:r>
              <a:r>
                <a:rPr lang="en-GB" sz="1000" dirty="0" err="1">
                  <a:solidFill>
                    <a:schemeClr val="bg1"/>
                  </a:solidFill>
                  <a:effectLst/>
                  <a:latin typeface="Open Sans" panose="020B0606030504020204" pitchFamily="34" charset="0"/>
                </a:rPr>
                <a:t>Tipling</a:t>
              </a:r>
              <a:r>
                <a:rPr lang="en-GB" sz="1000" dirty="0">
                  <a:solidFill>
                    <a:schemeClr val="bg1"/>
                  </a:solidFill>
                  <a:effectLst/>
                  <a:latin typeface="Open Sans" panose="020B0606030504020204" pitchFamily="34" charset="0"/>
                </a:rPr>
                <a:t> / 2020VISION / WWF</a:t>
              </a:r>
            </a:p>
          </p:txBody>
        </p:sp>
      </p:grpSp>
    </p:spTree>
    <p:extLst>
      <p:ext uri="{BB962C8B-B14F-4D97-AF65-F5344CB8AC3E}">
        <p14:creationId xmlns:p14="http://schemas.microsoft.com/office/powerpoint/2010/main" val="4005919701"/>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D036F44-4EBA-BD34-61FB-8A6C2D3E1F84}"/>
              </a:ext>
            </a:extLst>
          </p:cNvPr>
          <p:cNvGrpSpPr/>
          <p:nvPr userDrawn="1"/>
        </p:nvGrpSpPr>
        <p:grpSpPr>
          <a:xfrm>
            <a:off x="-16925" y="-25399"/>
            <a:ext cx="12366895" cy="6959599"/>
            <a:chOff x="-16925" y="-25399"/>
            <a:chExt cx="12366895" cy="6959599"/>
          </a:xfrm>
        </p:grpSpPr>
        <p:pic>
          <p:nvPicPr>
            <p:cNvPr id="3" name="Picture 2" descr="A collage of animals&#10;&#10;Description automatically generated">
              <a:extLst>
                <a:ext uri="{FF2B5EF4-FFF2-40B4-BE49-F238E27FC236}">
                  <a16:creationId xmlns:a16="http://schemas.microsoft.com/office/drawing/2014/main" id="{21206272-90E8-6407-8C7A-148342183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25" y="-22178"/>
              <a:ext cx="12366895" cy="6956378"/>
            </a:xfrm>
            <a:prstGeom prst="rect">
              <a:avLst/>
            </a:prstGeom>
          </p:spPr>
        </p:pic>
        <p:pic>
          <p:nvPicPr>
            <p:cNvPr id="4" name="Picture 3" descr="A blue line on a black background&#10;&#10;Description automatically generated">
              <a:extLst>
                <a:ext uri="{FF2B5EF4-FFF2-40B4-BE49-F238E27FC236}">
                  <a16:creationId xmlns:a16="http://schemas.microsoft.com/office/drawing/2014/main" id="{276D7B7B-272D-6C32-F9ED-20066AC5A0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72936" y="1881051"/>
              <a:ext cx="8216537" cy="3448595"/>
            </a:xfrm>
            <a:prstGeom prst="rect">
              <a:avLst/>
            </a:prstGeom>
          </p:spPr>
        </p:pic>
        <p:sp>
          <p:nvSpPr>
            <p:cNvPr id="5" name="TextBox 4">
              <a:extLst>
                <a:ext uri="{FF2B5EF4-FFF2-40B4-BE49-F238E27FC236}">
                  <a16:creationId xmlns:a16="http://schemas.microsoft.com/office/drawing/2014/main" id="{87930DD1-1FB7-9633-B066-618C9FB73B1C}"/>
                </a:ext>
              </a:extLst>
            </p:cNvPr>
            <p:cNvSpPr txBox="1"/>
            <p:nvPr/>
          </p:nvSpPr>
          <p:spPr>
            <a:xfrm>
              <a:off x="164123" y="6498030"/>
              <a:ext cx="2731477" cy="246221"/>
            </a:xfrm>
            <a:prstGeom prst="rect">
              <a:avLst/>
            </a:prstGeom>
            <a:noFill/>
          </p:spPr>
          <p:txBody>
            <a:bodyPr wrap="square" rtlCol="0">
              <a:spAutoFit/>
            </a:bodyPr>
            <a:lstStyle/>
            <a:p>
              <a:r>
                <a:rPr lang="en-GB" sz="1000" dirty="0">
                  <a:solidFill>
                    <a:schemeClr val="bg1"/>
                  </a:solidFill>
                  <a:effectLst/>
                  <a:latin typeface="Open Sans" panose="020B0606030504020204" pitchFamily="34" charset="0"/>
                </a:rPr>
                <a:t>© David Lawson/WWF-UK</a:t>
              </a:r>
            </a:p>
          </p:txBody>
        </p:sp>
        <p:sp>
          <p:nvSpPr>
            <p:cNvPr id="6" name="TextBox 5">
              <a:extLst>
                <a:ext uri="{FF2B5EF4-FFF2-40B4-BE49-F238E27FC236}">
                  <a16:creationId xmlns:a16="http://schemas.microsoft.com/office/drawing/2014/main" id="{493A44C7-3ECC-4134-4FE3-D9156688AA0D}"/>
                </a:ext>
              </a:extLst>
            </p:cNvPr>
            <p:cNvSpPr txBox="1"/>
            <p:nvPr/>
          </p:nvSpPr>
          <p:spPr>
            <a:xfrm>
              <a:off x="9352260" y="3111237"/>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Drew Buckley (</a:t>
              </a:r>
              <a:r>
                <a:rPr lang="en-GB" sz="1000" dirty="0" err="1">
                  <a:solidFill>
                    <a:schemeClr val="bg1"/>
                  </a:solidFill>
                  <a:effectLst/>
                  <a:latin typeface="Open Sans" panose="020B0606030504020204" pitchFamily="34" charset="0"/>
                </a:rPr>
                <a:t>rspb-images.com</a:t>
              </a:r>
              <a:r>
                <a:rPr lang="en-GB" sz="1000" dirty="0">
                  <a:solidFill>
                    <a:schemeClr val="bg1"/>
                  </a:solidFill>
                  <a:effectLst/>
                  <a:latin typeface="Open Sans" panose="020B0606030504020204" pitchFamily="34" charset="0"/>
                </a:rPr>
                <a:t>)</a:t>
              </a:r>
            </a:p>
          </p:txBody>
        </p:sp>
        <p:sp>
          <p:nvSpPr>
            <p:cNvPr id="17" name="TextBox 16">
              <a:extLst>
                <a:ext uri="{FF2B5EF4-FFF2-40B4-BE49-F238E27FC236}">
                  <a16:creationId xmlns:a16="http://schemas.microsoft.com/office/drawing/2014/main" id="{C904BF8F-1D9A-EA4F-E85E-3F496D592A19}"/>
                </a:ext>
              </a:extLst>
            </p:cNvPr>
            <p:cNvSpPr txBox="1"/>
            <p:nvPr/>
          </p:nvSpPr>
          <p:spPr>
            <a:xfrm>
              <a:off x="164122" y="3070363"/>
              <a:ext cx="2731477" cy="246221"/>
            </a:xfrm>
            <a:prstGeom prst="rect">
              <a:avLst/>
            </a:prstGeom>
            <a:noFill/>
          </p:spPr>
          <p:txBody>
            <a:bodyPr wrap="square" rtlCol="0">
              <a:spAutoFit/>
            </a:bodyPr>
            <a:lstStyle/>
            <a:p>
              <a:r>
                <a:rPr lang="en-GB" sz="1000" dirty="0">
                  <a:solidFill>
                    <a:schemeClr val="bg1"/>
                  </a:solidFill>
                  <a:effectLst/>
                  <a:latin typeface="Open Sans" panose="020B0606030504020204" pitchFamily="34" charset="0"/>
                </a:rPr>
                <a:t>© Adobe Stock</a:t>
              </a:r>
            </a:p>
          </p:txBody>
        </p:sp>
        <p:pic>
          <p:nvPicPr>
            <p:cNvPr id="18" name="Picture 17" descr="A black background with white text&#10;&#10;Description automatically generated">
              <a:extLst>
                <a:ext uri="{FF2B5EF4-FFF2-40B4-BE49-F238E27FC236}">
                  <a16:creationId xmlns:a16="http://schemas.microsoft.com/office/drawing/2014/main" id="{55D607F7-0B56-0BB3-F5FD-F6641DADC033}"/>
                </a:ext>
              </a:extLst>
            </p:cNvPr>
            <p:cNvPicPr>
              <a:picLocks noChangeAspect="1"/>
            </p:cNvPicPr>
            <p:nvPr/>
          </p:nvPicPr>
          <p:blipFill rotWithShape="1">
            <a:blip r:embed="rId5"/>
            <a:srcRect l="34853" t="48386" r="30898" b="41965"/>
            <a:stretch/>
          </p:blipFill>
          <p:spPr>
            <a:xfrm>
              <a:off x="4141074" y="3274488"/>
              <a:ext cx="4175611" cy="661720"/>
            </a:xfrm>
            <a:prstGeom prst="rect">
              <a:avLst/>
            </a:prstGeom>
          </p:spPr>
        </p:pic>
        <p:pic>
          <p:nvPicPr>
            <p:cNvPr id="19" name="Picture 18" descr="A close up of a squid&#10;&#10;Description automatically generated">
              <a:extLst>
                <a:ext uri="{FF2B5EF4-FFF2-40B4-BE49-F238E27FC236}">
                  <a16:creationId xmlns:a16="http://schemas.microsoft.com/office/drawing/2014/main" id="{5AAEEBD3-6DAA-887C-0C54-1D325172BC7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925" y="-25399"/>
              <a:ext cx="5273597" cy="3643818"/>
            </a:xfrm>
            <a:prstGeom prst="rect">
              <a:avLst/>
            </a:prstGeom>
          </p:spPr>
        </p:pic>
        <p:pic>
          <p:nvPicPr>
            <p:cNvPr id="20" name="Picture 19" descr="A pair of rabbits jumping&#10;&#10;Description automatically generated">
              <a:extLst>
                <a:ext uri="{FF2B5EF4-FFF2-40B4-BE49-F238E27FC236}">
                  <a16:creationId xmlns:a16="http://schemas.microsoft.com/office/drawing/2014/main" id="{52F351BE-2745-FAB2-53C4-000D723D424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76370" y="3114908"/>
              <a:ext cx="5273599" cy="3816072"/>
            </a:xfrm>
            <a:prstGeom prst="rect">
              <a:avLst/>
            </a:prstGeom>
          </p:spPr>
        </p:pic>
        <p:sp>
          <p:nvSpPr>
            <p:cNvPr id="21" name="TextBox 20">
              <a:extLst>
                <a:ext uri="{FF2B5EF4-FFF2-40B4-BE49-F238E27FC236}">
                  <a16:creationId xmlns:a16="http://schemas.microsoft.com/office/drawing/2014/main" id="{E72A0B6C-0E2E-AE83-F876-CF11D8AFE7FB}"/>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Andrew Parkinson / WWF-UK</a:t>
              </a:r>
            </a:p>
          </p:txBody>
        </p:sp>
      </p:grpSp>
    </p:spTree>
    <p:extLst>
      <p:ext uri="{BB962C8B-B14F-4D97-AF65-F5344CB8AC3E}">
        <p14:creationId xmlns:p14="http://schemas.microsoft.com/office/powerpoint/2010/main" val="3585799733"/>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grey background&#10;&#10;Description automatically generated">
            <a:extLst>
              <a:ext uri="{FF2B5EF4-FFF2-40B4-BE49-F238E27FC236}">
                <a16:creationId xmlns:a16="http://schemas.microsoft.com/office/drawing/2014/main" id="{F2FF1D48-8812-2EB7-7938-852B5782CD0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345772" cy="6944497"/>
          </a:xfrm>
          <a:prstGeom prst="rect">
            <a:avLst/>
          </a:prstGeom>
        </p:spPr>
      </p:pic>
      <p:pic>
        <p:nvPicPr>
          <p:cNvPr id="8" name="Online Media 3" descr="Wild Isles 🦋🍄 | Trailer - BBC">
            <a:hlinkClick r:id="" action="ppaction://media"/>
            <a:extLst>
              <a:ext uri="{FF2B5EF4-FFF2-40B4-BE49-F238E27FC236}">
                <a16:creationId xmlns:a16="http://schemas.microsoft.com/office/drawing/2014/main" id="{76E976A3-D419-D30A-B18E-669AF89085B0}"/>
              </a:ext>
            </a:extLst>
          </p:cNvPr>
          <p:cNvPicPr>
            <a:picLocks noRot="1" noChangeAspect="1"/>
          </p:cNvPicPr>
          <p:nvPr userDrawn="1">
            <a:videoFile r:link="rId3"/>
          </p:nvPr>
        </p:nvPicPr>
        <p:blipFill>
          <a:blip r:embed="rId5"/>
          <a:stretch>
            <a:fillRect/>
          </a:stretch>
        </p:blipFill>
        <p:spPr>
          <a:xfrm>
            <a:off x="1449658" y="803817"/>
            <a:ext cx="9292683" cy="5250366"/>
          </a:xfrm>
          <a:prstGeom prst="rect">
            <a:avLst/>
          </a:prstGeom>
        </p:spPr>
      </p:pic>
    </p:spTree>
    <p:extLst>
      <p:ext uri="{BB962C8B-B14F-4D97-AF65-F5344CB8AC3E}">
        <p14:creationId xmlns:p14="http://schemas.microsoft.com/office/powerpoint/2010/main" val="4283458507"/>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2B6582-566D-5288-06A4-FB4C89675C2F}"/>
              </a:ext>
            </a:extLst>
          </p:cNvPr>
          <p:cNvGrpSpPr/>
          <p:nvPr userDrawn="1"/>
        </p:nvGrpSpPr>
        <p:grpSpPr>
          <a:xfrm>
            <a:off x="0" y="0"/>
            <a:ext cx="12192000" cy="6950813"/>
            <a:chOff x="0" y="0"/>
            <a:chExt cx="12192000" cy="6950813"/>
          </a:xfrm>
        </p:grpSpPr>
        <p:pic>
          <p:nvPicPr>
            <p:cNvPr id="3" name="Picture 2" descr="A forest with trees and bushes&#10;&#10;Description automatically generated with medium confidence">
              <a:extLst>
                <a:ext uri="{FF2B5EF4-FFF2-40B4-BE49-F238E27FC236}">
                  <a16:creationId xmlns:a16="http://schemas.microsoft.com/office/drawing/2014/main" id="{6F66CED6-18BB-CB88-9BA9-963D31CA24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950813"/>
            </a:xfrm>
            <a:prstGeom prst="rect">
              <a:avLst/>
            </a:prstGeom>
          </p:spPr>
        </p:pic>
        <p:pic>
          <p:nvPicPr>
            <p:cNvPr id="4" name="Picture 3" descr="A green and black background&#10;&#10;Description automatically generated">
              <a:extLst>
                <a:ext uri="{FF2B5EF4-FFF2-40B4-BE49-F238E27FC236}">
                  <a16:creationId xmlns:a16="http://schemas.microsoft.com/office/drawing/2014/main" id="{608B72E0-67D2-5EC1-977E-2D72A92F7C63}"/>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3866606" y="3712600"/>
              <a:ext cx="8325394" cy="3226526"/>
            </a:xfrm>
            <a:prstGeom prst="rect">
              <a:avLst/>
            </a:prstGeom>
          </p:spPr>
        </p:pic>
        <p:pic>
          <p:nvPicPr>
            <p:cNvPr id="5" name="Picture 4" descr="A green rectangle with black background&#10;&#10;Description automatically generated">
              <a:extLst>
                <a:ext uri="{FF2B5EF4-FFF2-40B4-BE49-F238E27FC236}">
                  <a16:creationId xmlns:a16="http://schemas.microsoft.com/office/drawing/2014/main" id="{9D2363AD-A192-3524-B2B9-DB2DF9CD1A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521130"/>
              <a:ext cx="8059783" cy="2690949"/>
            </a:xfrm>
            <a:prstGeom prst="rect">
              <a:avLst/>
            </a:prstGeom>
          </p:spPr>
        </p:pic>
        <p:grpSp>
          <p:nvGrpSpPr>
            <p:cNvPr id="6" name="Group 5">
              <a:extLst>
                <a:ext uri="{FF2B5EF4-FFF2-40B4-BE49-F238E27FC236}">
                  <a16:creationId xmlns:a16="http://schemas.microsoft.com/office/drawing/2014/main" id="{69AEF916-731F-51F4-E902-E6C1F8EA15A9}"/>
                </a:ext>
              </a:extLst>
            </p:cNvPr>
            <p:cNvGrpSpPr/>
            <p:nvPr/>
          </p:nvGrpSpPr>
          <p:grpSpPr>
            <a:xfrm>
              <a:off x="4585062" y="117566"/>
              <a:ext cx="7606938" cy="6740433"/>
              <a:chOff x="4585062" y="117566"/>
              <a:chExt cx="7606938" cy="6740433"/>
            </a:xfrm>
          </p:grpSpPr>
          <p:pic>
            <p:nvPicPr>
              <p:cNvPr id="13" name="Picture 12" descr="A bird on a tree branch&#10;&#10;Description automatically generated">
                <a:extLst>
                  <a:ext uri="{FF2B5EF4-FFF2-40B4-BE49-F238E27FC236}">
                    <a16:creationId xmlns:a16="http://schemas.microsoft.com/office/drawing/2014/main" id="{E4CF1AE0-627D-2FAC-F630-06CF646D8B2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85062" y="117566"/>
                <a:ext cx="5081451" cy="5212080"/>
              </a:xfrm>
              <a:prstGeom prst="rect">
                <a:avLst/>
              </a:prstGeom>
            </p:spPr>
          </p:pic>
          <p:pic>
            <p:nvPicPr>
              <p:cNvPr id="14" name="Picture 13" descr="A squirrel on a tree stump&#10;&#10;Description automatically generated">
                <a:extLst>
                  <a:ext uri="{FF2B5EF4-FFF2-40B4-BE49-F238E27FC236}">
                    <a16:creationId xmlns:a16="http://schemas.microsoft.com/office/drawing/2014/main" id="{30E72846-F2CE-35F7-F91B-D5B34613406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14754" y="2299062"/>
                <a:ext cx="5177246" cy="4558937"/>
              </a:xfrm>
              <a:prstGeom prst="rect">
                <a:avLst/>
              </a:prstGeom>
            </p:spPr>
          </p:pic>
        </p:grpSp>
        <p:sp>
          <p:nvSpPr>
            <p:cNvPr id="9" name="TextBox 8">
              <a:extLst>
                <a:ext uri="{FF2B5EF4-FFF2-40B4-BE49-F238E27FC236}">
                  <a16:creationId xmlns:a16="http://schemas.microsoft.com/office/drawing/2014/main" id="{F44B6002-73AB-6FC3-F2CF-39923A7EF2DB}"/>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Mark Hamblin</a:t>
              </a:r>
            </a:p>
          </p:txBody>
        </p:sp>
        <p:sp>
          <p:nvSpPr>
            <p:cNvPr id="10" name="TextBox 9">
              <a:extLst>
                <a:ext uri="{FF2B5EF4-FFF2-40B4-BE49-F238E27FC236}">
                  <a16:creationId xmlns:a16="http://schemas.microsoft.com/office/drawing/2014/main" id="{ACA3B1E8-5BC2-E41A-E4CC-4D6B8B0C16C1}"/>
                </a:ext>
              </a:extLst>
            </p:cNvPr>
            <p:cNvSpPr txBox="1"/>
            <p:nvPr/>
          </p:nvSpPr>
          <p:spPr>
            <a:xfrm rot="20462351">
              <a:off x="8265849" y="5467701"/>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 </a:t>
              </a:r>
              <a:r>
                <a:rPr lang="en-GB" sz="1000" dirty="0" err="1">
                  <a:solidFill>
                    <a:schemeClr val="bg1"/>
                  </a:solidFill>
                  <a:effectLst/>
                  <a:latin typeface="Open Sans" panose="020B0606030504020204" pitchFamily="34" charset="0"/>
                </a:rPr>
                <a:t>ScotlandBigPicture.com</a:t>
              </a:r>
              <a:r>
                <a:rPr lang="en-GB" sz="1000" dirty="0">
                  <a:solidFill>
                    <a:schemeClr val="bg1"/>
                  </a:solidFill>
                  <a:effectLst/>
                  <a:latin typeface="Open Sans" panose="020B0606030504020204" pitchFamily="34" charset="0"/>
                </a:rPr>
                <a:t>/ WWF-UK</a:t>
              </a:r>
            </a:p>
          </p:txBody>
        </p:sp>
        <p:sp>
          <p:nvSpPr>
            <p:cNvPr id="11" name="TextBox 10">
              <a:extLst>
                <a:ext uri="{FF2B5EF4-FFF2-40B4-BE49-F238E27FC236}">
                  <a16:creationId xmlns:a16="http://schemas.microsoft.com/office/drawing/2014/main" id="{BA72C843-34F4-A09E-D8AE-097460B946D5}"/>
                </a:ext>
              </a:extLst>
            </p:cNvPr>
            <p:cNvSpPr txBox="1"/>
            <p:nvPr/>
          </p:nvSpPr>
          <p:spPr>
            <a:xfrm rot="756691">
              <a:off x="6250895" y="4289623"/>
              <a:ext cx="1192275"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 Shutterstock</a:t>
              </a:r>
            </a:p>
          </p:txBody>
        </p:sp>
        <p:pic>
          <p:nvPicPr>
            <p:cNvPr id="12" name="Picture 11" descr="A black background with white text&#10;&#10;Description automatically generated">
              <a:extLst>
                <a:ext uri="{FF2B5EF4-FFF2-40B4-BE49-F238E27FC236}">
                  <a16:creationId xmlns:a16="http://schemas.microsoft.com/office/drawing/2014/main" id="{3C186B4E-C919-71EC-B69B-F2B28DCCE1AC}"/>
                </a:ext>
              </a:extLst>
            </p:cNvPr>
            <p:cNvPicPr>
              <a:picLocks noChangeAspect="1"/>
            </p:cNvPicPr>
            <p:nvPr/>
          </p:nvPicPr>
          <p:blipFill rotWithShape="1">
            <a:blip r:embed="rId8"/>
            <a:srcRect t="51599" r="62393" b="29355"/>
            <a:stretch/>
          </p:blipFill>
          <p:spPr>
            <a:xfrm>
              <a:off x="0" y="3538660"/>
              <a:ext cx="4585062" cy="1306205"/>
            </a:xfrm>
            <a:prstGeom prst="rect">
              <a:avLst/>
            </a:prstGeom>
          </p:spPr>
        </p:pic>
      </p:grpSp>
    </p:spTree>
    <p:extLst>
      <p:ext uri="{BB962C8B-B14F-4D97-AF65-F5344CB8AC3E}">
        <p14:creationId xmlns:p14="http://schemas.microsoft.com/office/powerpoint/2010/main" val="315031010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B59C7D-68DC-6B14-C44C-3B2E397EAA30}"/>
              </a:ext>
            </a:extLst>
          </p:cNvPr>
          <p:cNvGrpSpPr/>
          <p:nvPr userDrawn="1"/>
        </p:nvGrpSpPr>
        <p:grpSpPr>
          <a:xfrm>
            <a:off x="0" y="0"/>
            <a:ext cx="12192000" cy="6858000"/>
            <a:chOff x="0" y="0"/>
            <a:chExt cx="12192000" cy="6858000"/>
          </a:xfrm>
        </p:grpSpPr>
        <p:pic>
          <p:nvPicPr>
            <p:cNvPr id="8" name="Picture 7" descr="A large tree in a grassy field&#10;&#10;Description automatically generated">
              <a:extLst>
                <a:ext uri="{FF2B5EF4-FFF2-40B4-BE49-F238E27FC236}">
                  <a16:creationId xmlns:a16="http://schemas.microsoft.com/office/drawing/2014/main" id="{F9DD824B-90AD-384A-CDDE-BA79A6B796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F2255E03-C703-B69F-B733-1BCD67304B65}"/>
                </a:ext>
              </a:extLst>
            </p:cNvPr>
            <p:cNvGrpSpPr/>
            <p:nvPr/>
          </p:nvGrpSpPr>
          <p:grpSpPr>
            <a:xfrm>
              <a:off x="0" y="2024743"/>
              <a:ext cx="4506686" cy="3024051"/>
              <a:chOff x="0" y="2024743"/>
              <a:chExt cx="4506686" cy="3024051"/>
            </a:xfrm>
          </p:grpSpPr>
          <p:pic>
            <p:nvPicPr>
              <p:cNvPr id="19" name="Picture 18" descr="A yellow and black background&#10;&#10;Description automatically generated">
                <a:extLst>
                  <a:ext uri="{FF2B5EF4-FFF2-40B4-BE49-F238E27FC236}">
                    <a16:creationId xmlns:a16="http://schemas.microsoft.com/office/drawing/2014/main" id="{167AF0A0-32C9-B9F4-91E2-886FE0B690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024743"/>
                <a:ext cx="4506686" cy="1619794"/>
              </a:xfrm>
              <a:prstGeom prst="rect">
                <a:avLst/>
              </a:prstGeom>
            </p:spPr>
          </p:pic>
          <p:sp>
            <p:nvSpPr>
              <p:cNvPr id="20" name="Rectangle 19">
                <a:extLst>
                  <a:ext uri="{FF2B5EF4-FFF2-40B4-BE49-F238E27FC236}">
                    <a16:creationId xmlns:a16="http://schemas.microsoft.com/office/drawing/2014/main" id="{70D320A1-8BA9-4100-86EC-6450C9DB7C54}"/>
                  </a:ext>
                </a:extLst>
              </p:cNvPr>
              <p:cNvSpPr/>
              <p:nvPr/>
            </p:nvSpPr>
            <p:spPr>
              <a:xfrm>
                <a:off x="0" y="3429000"/>
                <a:ext cx="3605349" cy="1619794"/>
              </a:xfrm>
              <a:prstGeom prst="rect">
                <a:avLst/>
              </a:prstGeom>
              <a:solidFill>
                <a:srgbClr val="2C5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A white magnifying glass on a black background&#10;&#10;Description automatically generated">
              <a:extLst>
                <a:ext uri="{FF2B5EF4-FFF2-40B4-BE49-F238E27FC236}">
                  <a16:creationId xmlns:a16="http://schemas.microsoft.com/office/drawing/2014/main" id="{AFDA28B0-FF61-9D44-2CD8-48ABE9D2E38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91118" y="1035424"/>
              <a:ext cx="2299447" cy="2451134"/>
            </a:xfrm>
            <a:prstGeom prst="rect">
              <a:avLst/>
            </a:prstGeom>
          </p:spPr>
        </p:pic>
        <p:sp>
          <p:nvSpPr>
            <p:cNvPr id="17" name="TextBox 16">
              <a:extLst>
                <a:ext uri="{FF2B5EF4-FFF2-40B4-BE49-F238E27FC236}">
                  <a16:creationId xmlns:a16="http://schemas.microsoft.com/office/drawing/2014/main" id="{692FB50F-6709-E1C8-0F19-ADBEED6232DD}"/>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 Shutterstock</a:t>
              </a:r>
            </a:p>
          </p:txBody>
        </p:sp>
        <p:pic>
          <p:nvPicPr>
            <p:cNvPr id="18" name="Picture 17" descr="A black background with white text&#10;&#10;Description automatically generated">
              <a:extLst>
                <a:ext uri="{FF2B5EF4-FFF2-40B4-BE49-F238E27FC236}">
                  <a16:creationId xmlns:a16="http://schemas.microsoft.com/office/drawing/2014/main" id="{ACBB1411-8CEF-B18D-43AD-C55D38EBC641}"/>
                </a:ext>
              </a:extLst>
            </p:cNvPr>
            <p:cNvPicPr>
              <a:picLocks noChangeAspect="1"/>
            </p:cNvPicPr>
            <p:nvPr/>
          </p:nvPicPr>
          <p:blipFill rotWithShape="1">
            <a:blip r:embed="rId6"/>
            <a:srcRect t="39683" r="71964" b="29355"/>
            <a:stretch/>
          </p:blipFill>
          <p:spPr>
            <a:xfrm>
              <a:off x="0" y="2721428"/>
              <a:ext cx="3418114" cy="2123437"/>
            </a:xfrm>
            <a:prstGeom prst="rect">
              <a:avLst/>
            </a:prstGeom>
          </p:spPr>
        </p:pic>
      </p:grpSp>
    </p:spTree>
    <p:extLst>
      <p:ext uri="{BB962C8B-B14F-4D97-AF65-F5344CB8AC3E}">
        <p14:creationId xmlns:p14="http://schemas.microsoft.com/office/powerpoint/2010/main" val="183121542"/>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7BFF00-7FDE-4212-AFE1-A1ED20C51F23}"/>
              </a:ext>
            </a:extLst>
          </p:cNvPr>
          <p:cNvGrpSpPr/>
          <p:nvPr userDrawn="1"/>
        </p:nvGrpSpPr>
        <p:grpSpPr>
          <a:xfrm>
            <a:off x="0" y="0"/>
            <a:ext cx="12192000" cy="6858000"/>
            <a:chOff x="0" y="0"/>
            <a:chExt cx="12192000" cy="6858000"/>
          </a:xfrm>
        </p:grpSpPr>
        <p:pic>
          <p:nvPicPr>
            <p:cNvPr id="3" name="Picture 2" descr="A collage of different images of trees and plants&#10;&#10;Description automatically generated">
              <a:extLst>
                <a:ext uri="{FF2B5EF4-FFF2-40B4-BE49-F238E27FC236}">
                  <a16:creationId xmlns:a16="http://schemas.microsoft.com/office/drawing/2014/main" id="{D90EF342-1DA2-0728-63FD-037876FD54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1792D07-EAFF-8585-6DF2-1292AE995E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581834"/>
              <a:ext cx="6683188" cy="4276165"/>
            </a:xfrm>
            <a:prstGeom prst="rect">
              <a:avLst/>
            </a:prstGeom>
          </p:spPr>
        </p:pic>
        <p:pic>
          <p:nvPicPr>
            <p:cNvPr id="5" name="Picture 4" descr="A yellow and black logo&#10;&#10;Description automatically generated with medium confidence">
              <a:extLst>
                <a:ext uri="{FF2B5EF4-FFF2-40B4-BE49-F238E27FC236}">
                  <a16:creationId xmlns:a16="http://schemas.microsoft.com/office/drawing/2014/main" id="{2E90128A-2BB5-4913-0C25-2809FE401B7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70806" y="2837326"/>
              <a:ext cx="1441525" cy="1882590"/>
            </a:xfrm>
            <a:prstGeom prst="rect">
              <a:avLst/>
            </a:prstGeom>
          </p:spPr>
        </p:pic>
        <p:sp>
          <p:nvSpPr>
            <p:cNvPr id="6" name="TextBox 5">
              <a:extLst>
                <a:ext uri="{FF2B5EF4-FFF2-40B4-BE49-F238E27FC236}">
                  <a16:creationId xmlns:a16="http://schemas.microsoft.com/office/drawing/2014/main" id="{EA8D6F1F-FDD1-4698-A667-5C0C98C060C8}"/>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 </a:t>
              </a:r>
              <a:r>
                <a:rPr lang="en-GB" sz="1000" dirty="0" err="1">
                  <a:solidFill>
                    <a:schemeClr val="bg1"/>
                  </a:solidFill>
                  <a:effectLst/>
                  <a:latin typeface="Open Sans" panose="020B0606030504020204" pitchFamily="34" charset="0"/>
                </a:rPr>
                <a:t>ScotlandBigPicture.com</a:t>
              </a:r>
              <a:r>
                <a:rPr lang="en-GB" sz="1000" dirty="0">
                  <a:solidFill>
                    <a:schemeClr val="bg1"/>
                  </a:solidFill>
                  <a:effectLst/>
                  <a:latin typeface="Open Sans" panose="020B0606030504020204" pitchFamily="34" charset="0"/>
                </a:rPr>
                <a:t>/ WWF-UK</a:t>
              </a:r>
            </a:p>
          </p:txBody>
        </p:sp>
        <p:sp>
          <p:nvSpPr>
            <p:cNvPr id="9" name="TextBox 8">
              <a:extLst>
                <a:ext uri="{FF2B5EF4-FFF2-40B4-BE49-F238E27FC236}">
                  <a16:creationId xmlns:a16="http://schemas.microsoft.com/office/drawing/2014/main" id="{BA09D345-CF34-9918-B9C9-36C19496461B}"/>
                </a:ext>
              </a:extLst>
            </p:cNvPr>
            <p:cNvSpPr txBox="1"/>
            <p:nvPr/>
          </p:nvSpPr>
          <p:spPr>
            <a:xfrm>
              <a:off x="9352260" y="3111237"/>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 Shutterstock</a:t>
              </a:r>
            </a:p>
          </p:txBody>
        </p:sp>
        <p:sp>
          <p:nvSpPr>
            <p:cNvPr id="10" name="TextBox 9">
              <a:extLst>
                <a:ext uri="{FF2B5EF4-FFF2-40B4-BE49-F238E27FC236}">
                  <a16:creationId xmlns:a16="http://schemas.microsoft.com/office/drawing/2014/main" id="{7BCC94C2-0BED-5072-D38D-2AD84E876E07}"/>
                </a:ext>
              </a:extLst>
            </p:cNvPr>
            <p:cNvSpPr txBox="1"/>
            <p:nvPr/>
          </p:nvSpPr>
          <p:spPr>
            <a:xfrm>
              <a:off x="164122" y="3070363"/>
              <a:ext cx="2731477" cy="246221"/>
            </a:xfrm>
            <a:prstGeom prst="rect">
              <a:avLst/>
            </a:prstGeom>
            <a:noFill/>
          </p:spPr>
          <p:txBody>
            <a:bodyPr wrap="square" rtlCol="0">
              <a:spAutoFit/>
            </a:bodyPr>
            <a:lstStyle/>
            <a:p>
              <a:r>
                <a:rPr lang="en-GB" sz="1000" dirty="0">
                  <a:solidFill>
                    <a:schemeClr val="bg1"/>
                  </a:solidFill>
                  <a:effectLst/>
                  <a:latin typeface="Open Sans" panose="020B0606030504020204" pitchFamily="34" charset="0"/>
                </a:rPr>
                <a:t>© </a:t>
              </a:r>
              <a:r>
                <a:rPr lang="en-GB" sz="1000" dirty="0" err="1">
                  <a:solidFill>
                    <a:schemeClr val="bg1"/>
                  </a:solidFill>
                  <a:effectLst/>
                  <a:latin typeface="Open Sans" panose="020B0606030504020204" pitchFamily="34" charset="0"/>
                </a:rPr>
                <a:t>ScotlandBigPicture.com</a:t>
              </a:r>
              <a:r>
                <a:rPr lang="en-GB" sz="1000" dirty="0">
                  <a:solidFill>
                    <a:schemeClr val="bg1"/>
                  </a:solidFill>
                  <a:effectLst/>
                  <a:latin typeface="Open Sans" panose="020B0606030504020204" pitchFamily="34" charset="0"/>
                </a:rPr>
                <a:t>/ WWF-UK</a:t>
              </a:r>
            </a:p>
          </p:txBody>
        </p:sp>
        <p:pic>
          <p:nvPicPr>
            <p:cNvPr id="11" name="Picture 10" descr="A black background with white text&#10;&#10;Description automatically generated">
              <a:extLst>
                <a:ext uri="{FF2B5EF4-FFF2-40B4-BE49-F238E27FC236}">
                  <a16:creationId xmlns:a16="http://schemas.microsoft.com/office/drawing/2014/main" id="{965AA040-75A2-6995-7C35-C669FD2350B4}"/>
                </a:ext>
              </a:extLst>
            </p:cNvPr>
            <p:cNvPicPr>
              <a:picLocks noChangeAspect="1"/>
            </p:cNvPicPr>
            <p:nvPr/>
          </p:nvPicPr>
          <p:blipFill rotWithShape="1">
            <a:blip r:embed="rId6"/>
            <a:srcRect t="53143" r="60804" b="13992"/>
            <a:stretch/>
          </p:blipFill>
          <p:spPr>
            <a:xfrm>
              <a:off x="0" y="3429000"/>
              <a:ext cx="4778829" cy="2253882"/>
            </a:xfrm>
            <a:prstGeom prst="rect">
              <a:avLst/>
            </a:prstGeom>
          </p:spPr>
        </p:pic>
      </p:grpSp>
    </p:spTree>
    <p:extLst>
      <p:ext uri="{BB962C8B-B14F-4D97-AF65-F5344CB8AC3E}">
        <p14:creationId xmlns:p14="http://schemas.microsoft.com/office/powerpoint/2010/main" val="2919072831"/>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34D3EBB-E3EB-F396-41AC-717414727392}"/>
              </a:ext>
            </a:extLst>
          </p:cNvPr>
          <p:cNvGrpSpPr/>
          <p:nvPr userDrawn="1"/>
        </p:nvGrpSpPr>
        <p:grpSpPr>
          <a:xfrm>
            <a:off x="0" y="0"/>
            <a:ext cx="12192000" cy="6858000"/>
            <a:chOff x="0" y="0"/>
            <a:chExt cx="12192000" cy="6858000"/>
          </a:xfrm>
        </p:grpSpPr>
        <p:pic>
          <p:nvPicPr>
            <p:cNvPr id="8" name="Picture 7" descr="A large elk with antlers standing in a field&#10;&#10;Description automatically generated">
              <a:extLst>
                <a:ext uri="{FF2B5EF4-FFF2-40B4-BE49-F238E27FC236}">
                  <a16:creationId xmlns:a16="http://schemas.microsoft.com/office/drawing/2014/main" id="{27E47AF9-F2A5-294D-B00C-F6FEA911A0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descr="A green rectangle with a black background&#10;&#10;Description automatically generated">
              <a:extLst>
                <a:ext uri="{FF2B5EF4-FFF2-40B4-BE49-F238E27FC236}">
                  <a16:creationId xmlns:a16="http://schemas.microsoft.com/office/drawing/2014/main" id="{80409C3E-A2A4-C99E-AF59-B4141534DC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689412"/>
              <a:ext cx="6858000" cy="2595282"/>
            </a:xfrm>
            <a:prstGeom prst="rect">
              <a:avLst/>
            </a:prstGeom>
          </p:spPr>
        </p:pic>
        <p:pic>
          <p:nvPicPr>
            <p:cNvPr id="13" name="Picture 12" descr="A green paint splatter on a black background&#10;&#10;Description automatically generated">
              <a:extLst>
                <a:ext uri="{FF2B5EF4-FFF2-40B4-BE49-F238E27FC236}">
                  <a16:creationId xmlns:a16="http://schemas.microsoft.com/office/drawing/2014/main" id="{98225253-8D64-6148-7CBA-D2C6478BB123}"/>
                </a:ext>
              </a:extLst>
            </p:cNvPr>
            <p:cNvPicPr>
              <a:picLocks noChangeAspect="1"/>
            </p:cNvPicPr>
            <p:nvPr/>
          </p:nvPicPr>
          <p:blipFill rotWithShape="1">
            <a:blip r:embed="rId5" cstate="email">
              <a:alphaModFix amt="50000"/>
              <a:extLst>
                <a:ext uri="{28A0092B-C50C-407E-A947-70E740481C1C}">
                  <a14:useLocalDpi xmlns:a14="http://schemas.microsoft.com/office/drawing/2010/main"/>
                </a:ext>
              </a:extLst>
            </a:blip>
            <a:srcRect/>
            <a:stretch/>
          </p:blipFill>
          <p:spPr>
            <a:xfrm>
              <a:off x="4935070" y="2057400"/>
              <a:ext cx="7256929" cy="3576918"/>
            </a:xfrm>
            <a:prstGeom prst="rect">
              <a:avLst/>
            </a:prstGeom>
          </p:spPr>
        </p:pic>
        <p:pic>
          <p:nvPicPr>
            <p:cNvPr id="14" name="Picture 13" descr="A moose with antlers on its head&#10;&#10;Description automatically generated">
              <a:extLst>
                <a:ext uri="{FF2B5EF4-FFF2-40B4-BE49-F238E27FC236}">
                  <a16:creationId xmlns:a16="http://schemas.microsoft.com/office/drawing/2014/main" id="{7BD8FD2C-45F5-E5C9-8E17-95082F4C0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0670" y="376518"/>
              <a:ext cx="4518211" cy="5378823"/>
            </a:xfrm>
            <a:prstGeom prst="rect">
              <a:avLst/>
            </a:prstGeom>
          </p:spPr>
        </p:pic>
        <p:pic>
          <p:nvPicPr>
            <p:cNvPr id="15" name="Picture 14" descr="A close-up of a purple flower&#10;&#10;Description automatically generated">
              <a:extLst>
                <a:ext uri="{FF2B5EF4-FFF2-40B4-BE49-F238E27FC236}">
                  <a16:creationId xmlns:a16="http://schemas.microsoft.com/office/drawing/2014/main" id="{5CB58B98-5AFE-3465-F847-ABA41E08DE3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62364" y="0"/>
              <a:ext cx="4029635" cy="3953435"/>
            </a:xfrm>
            <a:prstGeom prst="rect">
              <a:avLst/>
            </a:prstGeom>
          </p:spPr>
        </p:pic>
        <p:pic>
          <p:nvPicPr>
            <p:cNvPr id="16" name="Picture 15" descr="A close-up of a person&#10;&#10;Description automatically generated">
              <a:extLst>
                <a:ext uri="{FF2B5EF4-FFF2-40B4-BE49-F238E27FC236}">
                  <a16:creationId xmlns:a16="http://schemas.microsoft.com/office/drawing/2014/main" id="{76540833-F942-0428-D6E5-728A0B54FE3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162364" y="2904564"/>
              <a:ext cx="4029636" cy="3953436"/>
            </a:xfrm>
            <a:prstGeom prst="rect">
              <a:avLst/>
            </a:prstGeom>
          </p:spPr>
        </p:pic>
        <p:sp>
          <p:nvSpPr>
            <p:cNvPr id="17" name="TextBox 16">
              <a:extLst>
                <a:ext uri="{FF2B5EF4-FFF2-40B4-BE49-F238E27FC236}">
                  <a16:creationId xmlns:a16="http://schemas.microsoft.com/office/drawing/2014/main" id="{15F8ADDE-4202-5020-ED6B-E672D0BEE579}"/>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t>
              </a:r>
              <a:r>
                <a:rPr lang="en-GB" sz="1000" dirty="0" err="1">
                  <a:solidFill>
                    <a:schemeClr val="bg1"/>
                  </a:solidFill>
                  <a:effectLst/>
                  <a:latin typeface="Open Sans" panose="020B0606030504020204" pitchFamily="34" charset="0"/>
                </a:rPr>
                <a:t>wildlifewitholly</a:t>
              </a:r>
              <a:r>
                <a:rPr lang="en-GB" sz="1000" dirty="0">
                  <a:solidFill>
                    <a:schemeClr val="bg1"/>
                  </a:solidFill>
                  <a:effectLst/>
                  <a:latin typeface="Open Sans" panose="020B0606030504020204" pitchFamily="34" charset="0"/>
                </a:rPr>
                <a:t>/WWF-UK</a:t>
              </a:r>
            </a:p>
          </p:txBody>
        </p:sp>
        <p:sp>
          <p:nvSpPr>
            <p:cNvPr id="18" name="TextBox 17">
              <a:extLst>
                <a:ext uri="{FF2B5EF4-FFF2-40B4-BE49-F238E27FC236}">
                  <a16:creationId xmlns:a16="http://schemas.microsoft.com/office/drawing/2014/main" id="{11EFF849-DE3C-E8FF-E119-C0B638C7601B}"/>
                </a:ext>
              </a:extLst>
            </p:cNvPr>
            <p:cNvSpPr txBox="1"/>
            <p:nvPr/>
          </p:nvSpPr>
          <p:spPr>
            <a:xfrm rot="20446713">
              <a:off x="10381282" y="5393817"/>
              <a:ext cx="1125801"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Shutterstock</a:t>
              </a:r>
            </a:p>
          </p:txBody>
        </p:sp>
        <p:sp>
          <p:nvSpPr>
            <p:cNvPr id="19" name="TextBox 18">
              <a:extLst>
                <a:ext uri="{FF2B5EF4-FFF2-40B4-BE49-F238E27FC236}">
                  <a16:creationId xmlns:a16="http://schemas.microsoft.com/office/drawing/2014/main" id="{1FDD92A5-1284-2645-CE3D-38FDCF25A38A}"/>
                </a:ext>
              </a:extLst>
            </p:cNvPr>
            <p:cNvSpPr txBox="1"/>
            <p:nvPr/>
          </p:nvSpPr>
          <p:spPr>
            <a:xfrm rot="776234">
              <a:off x="8626119" y="2821122"/>
              <a:ext cx="1644552" cy="248064"/>
            </a:xfrm>
            <a:prstGeom prst="rect">
              <a:avLst/>
            </a:prstGeom>
            <a:noFill/>
          </p:spPr>
          <p:txBody>
            <a:bodyPr wrap="square" rtlCol="0">
              <a:spAutoFit/>
            </a:bodyPr>
            <a:lstStyle/>
            <a:p>
              <a:r>
                <a:rPr lang="en-GB" sz="1000" dirty="0">
                  <a:solidFill>
                    <a:schemeClr val="bg1"/>
                  </a:solidFill>
                  <a:effectLst/>
                  <a:latin typeface="Open Sans" panose="020B0606030504020204" pitchFamily="34" charset="0"/>
                </a:rPr>
                <a:t>© Steve Taylor/WWF-UK</a:t>
              </a:r>
            </a:p>
          </p:txBody>
        </p:sp>
        <p:pic>
          <p:nvPicPr>
            <p:cNvPr id="20" name="Picture 19" descr="A black background with white text&#10;&#10;Description automatically generated">
              <a:extLst>
                <a:ext uri="{FF2B5EF4-FFF2-40B4-BE49-F238E27FC236}">
                  <a16:creationId xmlns:a16="http://schemas.microsoft.com/office/drawing/2014/main" id="{BDA9EEA3-359A-0F87-F9F4-EE1C70D69EB6}"/>
                </a:ext>
              </a:extLst>
            </p:cNvPr>
            <p:cNvPicPr>
              <a:picLocks noChangeAspect="1"/>
            </p:cNvPicPr>
            <p:nvPr/>
          </p:nvPicPr>
          <p:blipFill rotWithShape="1">
            <a:blip r:embed="rId9"/>
            <a:srcRect t="51746" r="63015" b="29355"/>
            <a:stretch/>
          </p:blipFill>
          <p:spPr>
            <a:xfrm>
              <a:off x="0" y="3548742"/>
              <a:ext cx="4509246" cy="1296123"/>
            </a:xfrm>
            <a:prstGeom prst="rect">
              <a:avLst/>
            </a:prstGeom>
          </p:spPr>
        </p:pic>
      </p:grpSp>
    </p:spTree>
    <p:extLst>
      <p:ext uri="{BB962C8B-B14F-4D97-AF65-F5344CB8AC3E}">
        <p14:creationId xmlns:p14="http://schemas.microsoft.com/office/powerpoint/2010/main" val="40593539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4725F4-18A0-2F31-E699-42EF270607D9}"/>
              </a:ext>
            </a:extLst>
          </p:cNvPr>
          <p:cNvGrpSpPr/>
          <p:nvPr userDrawn="1"/>
        </p:nvGrpSpPr>
        <p:grpSpPr>
          <a:xfrm>
            <a:off x="0" y="0"/>
            <a:ext cx="12192000" cy="6858000"/>
            <a:chOff x="0" y="0"/>
            <a:chExt cx="12192000" cy="6858000"/>
          </a:xfrm>
        </p:grpSpPr>
        <p:pic>
          <p:nvPicPr>
            <p:cNvPr id="3" name="Picture 2" descr="A bee on a flower&#10;&#10;Description automatically generated">
              <a:extLst>
                <a:ext uri="{FF2B5EF4-FFF2-40B4-BE49-F238E27FC236}">
                  <a16:creationId xmlns:a16="http://schemas.microsoft.com/office/drawing/2014/main" id="{56E556B0-E313-EDE6-0B55-16EFDF5F7E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63BE49FC-5C43-F15D-AEA6-9E47F4D3D229}"/>
                </a:ext>
              </a:extLst>
            </p:cNvPr>
            <p:cNvGrpSpPr/>
            <p:nvPr/>
          </p:nvGrpSpPr>
          <p:grpSpPr>
            <a:xfrm>
              <a:off x="0" y="2024743"/>
              <a:ext cx="4506686" cy="2451134"/>
              <a:chOff x="0" y="2024743"/>
              <a:chExt cx="4506686" cy="2451134"/>
            </a:xfrm>
          </p:grpSpPr>
          <p:pic>
            <p:nvPicPr>
              <p:cNvPr id="10" name="Picture 9" descr="A yellow and black background&#10;&#10;Description automatically generated">
                <a:extLst>
                  <a:ext uri="{FF2B5EF4-FFF2-40B4-BE49-F238E27FC236}">
                    <a16:creationId xmlns:a16="http://schemas.microsoft.com/office/drawing/2014/main" id="{3C350A51-3BD9-834B-C693-4057BF1C22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024743"/>
                <a:ext cx="4506686" cy="1619794"/>
              </a:xfrm>
              <a:prstGeom prst="rect">
                <a:avLst/>
              </a:prstGeom>
            </p:spPr>
          </p:pic>
          <p:sp>
            <p:nvSpPr>
              <p:cNvPr id="11" name="Rectangle 10">
                <a:extLst>
                  <a:ext uri="{FF2B5EF4-FFF2-40B4-BE49-F238E27FC236}">
                    <a16:creationId xmlns:a16="http://schemas.microsoft.com/office/drawing/2014/main" id="{D79AD798-8FDC-B068-DFCC-EA554E94B0BA}"/>
                  </a:ext>
                </a:extLst>
              </p:cNvPr>
              <p:cNvSpPr/>
              <p:nvPr/>
            </p:nvSpPr>
            <p:spPr>
              <a:xfrm>
                <a:off x="0" y="3429000"/>
                <a:ext cx="3605349" cy="1046877"/>
              </a:xfrm>
              <a:prstGeom prst="rect">
                <a:avLst/>
              </a:prstGeom>
              <a:solidFill>
                <a:srgbClr val="2C5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white magnifying glass on a black background&#10;&#10;Description automatically generated">
              <a:extLst>
                <a:ext uri="{FF2B5EF4-FFF2-40B4-BE49-F238E27FC236}">
                  <a16:creationId xmlns:a16="http://schemas.microsoft.com/office/drawing/2014/main" id="{70F90B47-B21B-EAC5-3CF9-BD9C22B290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91118" y="1035424"/>
              <a:ext cx="2299447" cy="2451134"/>
            </a:xfrm>
            <a:prstGeom prst="rect">
              <a:avLst/>
            </a:prstGeom>
          </p:spPr>
        </p:pic>
        <p:sp>
          <p:nvSpPr>
            <p:cNvPr id="6" name="TextBox 5">
              <a:extLst>
                <a:ext uri="{FF2B5EF4-FFF2-40B4-BE49-F238E27FC236}">
                  <a16:creationId xmlns:a16="http://schemas.microsoft.com/office/drawing/2014/main" id="{7DF91F61-3506-7AB1-676A-0D168231DA7C}"/>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Martin </a:t>
              </a:r>
              <a:r>
                <a:rPr lang="en-GB" sz="1000" dirty="0" err="1">
                  <a:solidFill>
                    <a:schemeClr val="bg1"/>
                  </a:solidFill>
                  <a:effectLst/>
                  <a:latin typeface="Open Sans" panose="020B0606030504020204" pitchFamily="34" charset="0"/>
                </a:rPr>
                <a:t>Dohrn</a:t>
              </a:r>
              <a:r>
                <a:rPr lang="en-GB" sz="1000" dirty="0">
                  <a:solidFill>
                    <a:schemeClr val="bg1"/>
                  </a:solidFill>
                  <a:effectLst/>
                  <a:latin typeface="Open Sans" panose="020B0606030504020204" pitchFamily="34" charset="0"/>
                </a:rPr>
                <a:t> / WWF-UK</a:t>
              </a:r>
            </a:p>
          </p:txBody>
        </p:sp>
        <p:pic>
          <p:nvPicPr>
            <p:cNvPr id="9" name="Picture 8">
              <a:extLst>
                <a:ext uri="{FF2B5EF4-FFF2-40B4-BE49-F238E27FC236}">
                  <a16:creationId xmlns:a16="http://schemas.microsoft.com/office/drawing/2014/main" id="{67BE007D-A2D8-03CA-D91A-D8455E8606A0}"/>
                </a:ext>
              </a:extLst>
            </p:cNvPr>
            <p:cNvPicPr>
              <a:picLocks noChangeAspect="1"/>
            </p:cNvPicPr>
            <p:nvPr/>
          </p:nvPicPr>
          <p:blipFill rotWithShape="1">
            <a:blip r:embed="rId6"/>
            <a:srcRect t="40000" r="76287" b="36381"/>
            <a:stretch/>
          </p:blipFill>
          <p:spPr>
            <a:xfrm>
              <a:off x="0" y="2743200"/>
              <a:ext cx="2891118" cy="1619794"/>
            </a:xfrm>
            <a:prstGeom prst="rect">
              <a:avLst/>
            </a:prstGeom>
          </p:spPr>
        </p:pic>
      </p:grpSp>
    </p:spTree>
    <p:extLst>
      <p:ext uri="{BB962C8B-B14F-4D97-AF65-F5344CB8AC3E}">
        <p14:creationId xmlns:p14="http://schemas.microsoft.com/office/powerpoint/2010/main" val="384850655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14EE7F6-A5C2-F38E-683C-017DA6CEDDC2}"/>
              </a:ext>
            </a:extLst>
          </p:cNvPr>
          <p:cNvGrpSpPr/>
          <p:nvPr userDrawn="1"/>
        </p:nvGrpSpPr>
        <p:grpSpPr>
          <a:xfrm>
            <a:off x="-1" y="0"/>
            <a:ext cx="12191998" cy="6857999"/>
            <a:chOff x="-1" y="0"/>
            <a:chExt cx="12191998" cy="6857999"/>
          </a:xfrm>
        </p:grpSpPr>
        <p:pic>
          <p:nvPicPr>
            <p:cNvPr id="8" name="Picture 7" descr="A butterfly and lizard in a field&#10;&#10;Description automatically generated">
              <a:extLst>
                <a:ext uri="{FF2B5EF4-FFF2-40B4-BE49-F238E27FC236}">
                  <a16:creationId xmlns:a16="http://schemas.microsoft.com/office/drawing/2014/main" id="{473DFA3B-E677-6B6C-4C39-8A0FB31D55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1997" cy="6857998"/>
            </a:xfrm>
            <a:prstGeom prst="rect">
              <a:avLst/>
            </a:prstGeom>
          </p:spPr>
        </p:pic>
        <p:pic>
          <p:nvPicPr>
            <p:cNvPr id="12" name="Picture 11">
              <a:extLst>
                <a:ext uri="{FF2B5EF4-FFF2-40B4-BE49-F238E27FC236}">
                  <a16:creationId xmlns:a16="http://schemas.microsoft.com/office/drawing/2014/main" id="{0B89B7B6-AFDE-5B11-77EC-78330A7792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581834"/>
              <a:ext cx="6683188" cy="4276165"/>
            </a:xfrm>
            <a:prstGeom prst="rect">
              <a:avLst/>
            </a:prstGeom>
          </p:spPr>
        </p:pic>
        <p:pic>
          <p:nvPicPr>
            <p:cNvPr id="13" name="Picture 12" descr="A black background with yellow and orange design&#10;&#10;Description automatically generated">
              <a:extLst>
                <a:ext uri="{FF2B5EF4-FFF2-40B4-BE49-F238E27FC236}">
                  <a16:creationId xmlns:a16="http://schemas.microsoft.com/office/drawing/2014/main" id="{44CE8CA6-3F89-EE6E-254C-DAAAE9E755F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33364" y="4222376"/>
              <a:ext cx="7458633" cy="2635623"/>
            </a:xfrm>
            <a:prstGeom prst="rect">
              <a:avLst/>
            </a:prstGeom>
          </p:spPr>
        </p:pic>
        <p:sp>
          <p:nvSpPr>
            <p:cNvPr id="14" name="TextBox 13">
              <a:extLst>
                <a:ext uri="{FF2B5EF4-FFF2-40B4-BE49-F238E27FC236}">
                  <a16:creationId xmlns:a16="http://schemas.microsoft.com/office/drawing/2014/main" id="{65B8E0A9-E36C-0FFB-8698-872DE04CF395}"/>
                </a:ext>
              </a:extLst>
            </p:cNvPr>
            <p:cNvSpPr txBox="1"/>
            <p:nvPr/>
          </p:nvSpPr>
          <p:spPr>
            <a:xfrm>
              <a:off x="9296400" y="6498030"/>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a:t>
              </a:r>
              <a:r>
                <a:rPr lang="en-GB" sz="1000" dirty="0" err="1">
                  <a:solidFill>
                    <a:schemeClr val="bg1"/>
                  </a:solidFill>
                  <a:effectLst/>
                  <a:latin typeface="Open Sans" panose="020B0606030504020204" pitchFamily="34" charset="0"/>
                </a:rPr>
                <a:t>ScotlandBigPicture.com</a:t>
              </a:r>
              <a:r>
                <a:rPr lang="en-GB" sz="1000" dirty="0">
                  <a:solidFill>
                    <a:schemeClr val="bg1"/>
                  </a:solidFill>
                  <a:effectLst/>
                  <a:latin typeface="Open Sans" panose="020B0606030504020204" pitchFamily="34" charset="0"/>
                </a:rPr>
                <a:t>/WWF-UK</a:t>
              </a:r>
            </a:p>
          </p:txBody>
        </p:sp>
        <p:sp>
          <p:nvSpPr>
            <p:cNvPr id="15" name="TextBox 14">
              <a:extLst>
                <a:ext uri="{FF2B5EF4-FFF2-40B4-BE49-F238E27FC236}">
                  <a16:creationId xmlns:a16="http://schemas.microsoft.com/office/drawing/2014/main" id="{FDA66778-6620-390F-8904-9E25A06515AC}"/>
                </a:ext>
              </a:extLst>
            </p:cNvPr>
            <p:cNvSpPr txBox="1"/>
            <p:nvPr/>
          </p:nvSpPr>
          <p:spPr>
            <a:xfrm>
              <a:off x="9352260" y="3111237"/>
              <a:ext cx="2731477" cy="246221"/>
            </a:xfrm>
            <a:prstGeom prst="rect">
              <a:avLst/>
            </a:prstGeom>
            <a:noFill/>
          </p:spPr>
          <p:txBody>
            <a:bodyPr wrap="square" rtlCol="0">
              <a:spAutoFit/>
            </a:bodyPr>
            <a:lstStyle/>
            <a:p>
              <a:pPr algn="r"/>
              <a:r>
                <a:rPr lang="en-GB" sz="1000" dirty="0">
                  <a:solidFill>
                    <a:schemeClr val="bg1"/>
                  </a:solidFill>
                  <a:effectLst/>
                  <a:latin typeface="Open Sans" panose="020B0606030504020204" pitchFamily="34" charset="0"/>
                </a:rPr>
                <a:t>© Shutterstock</a:t>
              </a:r>
            </a:p>
          </p:txBody>
        </p:sp>
        <p:sp>
          <p:nvSpPr>
            <p:cNvPr id="16" name="TextBox 15">
              <a:extLst>
                <a:ext uri="{FF2B5EF4-FFF2-40B4-BE49-F238E27FC236}">
                  <a16:creationId xmlns:a16="http://schemas.microsoft.com/office/drawing/2014/main" id="{03144EEF-6A9B-C26A-738D-B098EA35C39B}"/>
                </a:ext>
              </a:extLst>
            </p:cNvPr>
            <p:cNvSpPr txBox="1"/>
            <p:nvPr/>
          </p:nvSpPr>
          <p:spPr>
            <a:xfrm>
              <a:off x="164122" y="3070363"/>
              <a:ext cx="2731477" cy="246221"/>
            </a:xfrm>
            <a:prstGeom prst="rect">
              <a:avLst/>
            </a:prstGeom>
            <a:noFill/>
          </p:spPr>
          <p:txBody>
            <a:bodyPr wrap="square" rtlCol="0">
              <a:spAutoFit/>
            </a:bodyPr>
            <a:lstStyle/>
            <a:p>
              <a:r>
                <a:rPr lang="en-GB" sz="1000" dirty="0">
                  <a:solidFill>
                    <a:schemeClr val="bg1"/>
                  </a:solidFill>
                  <a:effectLst/>
                  <a:latin typeface="Open Sans" panose="020B0606030504020204" pitchFamily="34" charset="0"/>
                </a:rPr>
                <a:t>© Shutterstock</a:t>
              </a:r>
            </a:p>
          </p:txBody>
        </p:sp>
        <p:pic>
          <p:nvPicPr>
            <p:cNvPr id="17" name="Picture 16" descr="A black background with white text&#10;&#10;Description automatically generated">
              <a:extLst>
                <a:ext uri="{FF2B5EF4-FFF2-40B4-BE49-F238E27FC236}">
                  <a16:creationId xmlns:a16="http://schemas.microsoft.com/office/drawing/2014/main" id="{374DECF1-7B07-0E88-D267-71E2BE6B8DF4}"/>
                </a:ext>
              </a:extLst>
            </p:cNvPr>
            <p:cNvPicPr>
              <a:picLocks noChangeAspect="1"/>
            </p:cNvPicPr>
            <p:nvPr/>
          </p:nvPicPr>
          <p:blipFill rotWithShape="1">
            <a:blip r:embed="rId6"/>
            <a:srcRect t="55484" r="61177" b="15758"/>
            <a:stretch/>
          </p:blipFill>
          <p:spPr>
            <a:xfrm>
              <a:off x="0" y="3567955"/>
              <a:ext cx="4733364" cy="1972232"/>
            </a:xfrm>
            <a:prstGeom prst="rect">
              <a:avLst/>
            </a:prstGeom>
          </p:spPr>
        </p:pic>
      </p:grpSp>
    </p:spTree>
    <p:extLst>
      <p:ext uri="{BB962C8B-B14F-4D97-AF65-F5344CB8AC3E}">
        <p14:creationId xmlns:p14="http://schemas.microsoft.com/office/powerpoint/2010/main" val="216810701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1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36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36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08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9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14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932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97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448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96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3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47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96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45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43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43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2122</Words>
  <Application>Microsoft Office PowerPoint</Application>
  <PresentationFormat>Widescreen</PresentationFormat>
  <Paragraphs>124</Paragraphs>
  <Slides>16</Slides>
  <Notes>14</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16</vt:i4>
      </vt:variant>
    </vt:vector>
  </HeadingPairs>
  <TitlesOfParts>
    <vt:vector size="36" baseType="lpstr">
      <vt:lpstr>Arial</vt:lpstr>
      <vt:lpstr>Calibri</vt:lpstr>
      <vt:lpstr>Open Sans</vt:lpstr>
      <vt:lpstr>OpenSans-webfont</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Wright</dc:creator>
  <cp:lastModifiedBy>Joe Trigg</cp:lastModifiedBy>
  <cp:revision>8</cp:revision>
  <dcterms:created xsi:type="dcterms:W3CDTF">2023-11-28T10:39:09Z</dcterms:created>
  <dcterms:modified xsi:type="dcterms:W3CDTF">2023-12-07T11:42:25Z</dcterms:modified>
</cp:coreProperties>
</file>